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image5.jpg" ContentType="image/jpg"/>
  <Override PartName="/ppt/media/image6.jpg" ContentType="image/jpg"/>
  <Override PartName="/ppt/media/image9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48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</p:sldMasterIdLst>
  <p:sldIdLst>
    <p:sldId id="264" r:id="rId3"/>
    <p:sldId id="266" r:id="rId4"/>
    <p:sldId id="267" r:id="rId5"/>
    <p:sldId id="272" r:id="rId6"/>
    <p:sldId id="274" r:id="rId7"/>
    <p:sldId id="268" r:id="rId8"/>
    <p:sldId id="273" r:id="rId9"/>
    <p:sldId id="269" r:id="rId10"/>
    <p:sldId id="275" r:id="rId11"/>
    <p:sldId id="276" r:id="rId12"/>
    <p:sldId id="270" r:id="rId13"/>
    <p:sldId id="278" r:id="rId14"/>
    <p:sldId id="279" r:id="rId15"/>
    <p:sldId id="280" r:id="rId16"/>
    <p:sldId id="281" r:id="rId17"/>
    <p:sldId id="282" r:id="rId18"/>
    <p:sldId id="283" r:id="rId19"/>
    <p:sldId id="277" r:id="rId20"/>
    <p:sldId id="284" r:id="rId21"/>
    <p:sldId id="285" r:id="rId22"/>
    <p:sldId id="286" r:id="rId23"/>
    <p:sldId id="271" r:id="rId24"/>
    <p:sldId id="287" r:id="rId25"/>
    <p:sldId id="288" r:id="rId26"/>
    <p:sldId id="289" r:id="rId27"/>
    <p:sldId id="262" r:id="rId28"/>
    <p:sldId id="290" r:id="rId29"/>
  </p:sldIdLst>
  <p:sldSz cx="20104100" cy="11309350"/>
  <p:notesSz cx="20104100" cy="11309350"/>
  <p:embeddedFontLst>
    <p:embeddedFont>
      <p:font typeface="Montserrat ExtraBold"/>
      <p:bold r:id="rId30"/>
      <p:italic r:id="rId31"/>
      <p:boldItalic r:id="rId32"/>
    </p:embeddedFont>
    <p:embeddedFont>
      <p:font typeface="Montserrat Light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Montserrat Medium"/>
      <p:regular r:id="rId45"/>
      <p:italic r:id="rId4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63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5A01"/>
    <a:srgbClr val="132743"/>
    <a:srgbClr val="3AB5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3469"/>
  </p:normalViewPr>
  <p:slideViewPr>
    <p:cSldViewPr>
      <p:cViewPr varScale="1">
        <p:scale>
          <a:sx n="38" d="100"/>
          <a:sy n="38" d="100"/>
        </p:scale>
        <p:origin x="804" y="72"/>
      </p:cViewPr>
      <p:guideLst>
        <p:guide orient="horz" pos="2880"/>
        <p:guide pos="63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161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979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AC77675D-20D0-840E-F21B-5544B554A4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5000"/>
          </a:blip>
          <a:stretch>
            <a:fillRect/>
          </a:stretch>
        </p:blipFill>
        <p:spPr>
          <a:xfrm>
            <a:off x="0" y="-11356"/>
            <a:ext cx="20119613" cy="113207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24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3.jp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jpg"/><Relationship Id="rId3" Type="http://schemas.openxmlformats.org/officeDocument/2006/relationships/image" Target="../media/image3.jpg"/><Relationship Id="rId7" Type="http://schemas.openxmlformats.org/officeDocument/2006/relationships/image" Target="../media/image31.jpg"/><Relationship Id="rId12" Type="http://schemas.openxmlformats.org/officeDocument/2006/relationships/image" Target="../media/image3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jpg"/><Relationship Id="rId5" Type="http://schemas.openxmlformats.org/officeDocument/2006/relationships/image" Target="../media/image29.png"/><Relationship Id="rId10" Type="http://schemas.openxmlformats.org/officeDocument/2006/relationships/image" Target="../media/image34.jp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g"/><Relationship Id="rId3" Type="http://schemas.openxmlformats.org/officeDocument/2006/relationships/image" Target="../media/image3.jp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.jpg"/><Relationship Id="rId7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136650" y="9062768"/>
            <a:ext cx="10820400" cy="7829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>
              <a:spcBef>
                <a:spcPts val="105"/>
              </a:spcBef>
            </a:pPr>
            <a:r>
              <a:rPr lang="pt-BR" sz="2800" b="1" dirty="0" smtClean="0">
                <a:solidFill>
                  <a:srgbClr val="FFFFFF"/>
                </a:solidFill>
                <a:latin typeface="Montserrat ExtraBold" pitchFamily="2" charset="77"/>
                <a:cs typeface="Arial"/>
              </a:rPr>
              <a:t>Lia </a:t>
            </a:r>
            <a:r>
              <a:rPr lang="pt-BR" sz="2800" b="1" dirty="0" err="1" smtClean="0">
                <a:solidFill>
                  <a:srgbClr val="FFFFFF"/>
                </a:solidFill>
                <a:latin typeface="Montserrat ExtraBold" pitchFamily="2" charset="77"/>
                <a:cs typeface="Arial"/>
              </a:rPr>
              <a:t>Cateri</a:t>
            </a:r>
            <a:r>
              <a:rPr lang="pt-BR" sz="2800" b="1" dirty="0" smtClean="0">
                <a:solidFill>
                  <a:srgbClr val="FFFFFF"/>
                </a:solidFill>
                <a:latin typeface="Montserrat ExtraBold" pitchFamily="2" charset="77"/>
                <a:cs typeface="Arial"/>
              </a:rPr>
              <a:t> Rech Martinazzo</a:t>
            </a:r>
            <a:endParaRPr lang="pt-BR" sz="2800" b="1" dirty="0">
              <a:latin typeface="Montserrat ExtraBold" pitchFamily="2" charset="77"/>
              <a:cs typeface="Arial"/>
            </a:endParaRPr>
          </a:p>
          <a:p>
            <a:pPr marR="5080"/>
            <a:r>
              <a:rPr lang="pt-BR" sz="2200" b="1" dirty="0" smtClean="0">
                <a:solidFill>
                  <a:srgbClr val="FFFFFF"/>
                </a:solidFill>
                <a:latin typeface="Montserrat ExtraBold" pitchFamily="2" charset="77"/>
                <a:cs typeface="Arial"/>
              </a:rPr>
              <a:t>Departamento Autônomo de Estradas de Rodagem - RS / Diretor-Geral</a:t>
            </a:r>
            <a:endParaRPr lang="pt-BR" sz="2200" b="1" dirty="0">
              <a:latin typeface="Montserrat ExtraBold" pitchFamily="2" charset="77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0E5DE-5DD2-071C-A1A3-D9882A011964}"/>
              </a:ext>
            </a:extLst>
          </p:cNvPr>
          <p:cNvSpPr txBox="1"/>
          <p:nvPr/>
        </p:nvSpPr>
        <p:spPr>
          <a:xfrm>
            <a:off x="1136650" y="3452852"/>
            <a:ext cx="152400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000" b="1" spc="-35" dirty="0">
                <a:solidFill>
                  <a:srgbClr val="FFFFFF"/>
                </a:solidFill>
                <a:latin typeface="Montserrat Light" charset="0"/>
                <a:cs typeface="Verdana"/>
              </a:rPr>
              <a:t>O IMPACTO DA ENCHENTE NO RS: DAER RECONECTANDO A INFRAESTRUTURA VIÁRIA DO ESTADO</a:t>
            </a:r>
            <a:endParaRPr lang="pt-BR" sz="7000" dirty="0">
              <a:latin typeface="Montserrat Light" charset="0"/>
              <a:cs typeface="Verdana"/>
            </a:endParaRPr>
          </a:p>
          <a:p>
            <a:endParaRPr lang="x-none" sz="7000" dirty="0">
              <a:solidFill>
                <a:schemeClr val="bg1"/>
              </a:solidFill>
              <a:latin typeface="Montserrat Light" pitchFamily="2" charset="77"/>
            </a:endParaRPr>
          </a:p>
        </p:txBody>
      </p:sp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F680906F-868B-0D8A-978A-302B326DC8B7}"/>
              </a:ext>
            </a:extLst>
          </p:cNvPr>
          <p:cNvSpPr/>
          <p:nvPr/>
        </p:nvSpPr>
        <p:spPr>
          <a:xfrm rot="5400000">
            <a:off x="1341291" y="-113084"/>
            <a:ext cx="1800000" cy="4496318"/>
          </a:xfrm>
          <a:prstGeom prst="round2SameRect">
            <a:avLst>
              <a:gd name="adj1" fmla="val 4858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1AFF8B-1421-A499-EAA1-A971EBC71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BB2619E2-95F4-DAEC-E572-606E1E474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1" y="1620129"/>
            <a:ext cx="1080000" cy="121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9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7" y="20636"/>
            <a:ext cx="20122792" cy="1129703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sp>
        <p:nvSpPr>
          <p:cNvPr id="16" name="object 6"/>
          <p:cNvSpPr txBox="1"/>
          <p:nvPr/>
        </p:nvSpPr>
        <p:spPr>
          <a:xfrm>
            <a:off x="1441450" y="3015860"/>
            <a:ext cx="10439400" cy="39831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8600" b="1" spc="145" dirty="0" smtClean="0">
                <a:solidFill>
                  <a:srgbClr val="FFFFFF"/>
                </a:solidFill>
                <a:latin typeface="Montserrat ExtraBold" charset="0"/>
                <a:cs typeface="Tahoma"/>
              </a:rPr>
              <a:t>30 OBRAS PRIORITÁRIAS NO RS</a:t>
            </a:r>
            <a:endParaRPr sz="8600" dirty="0">
              <a:latin typeface="Montserrat ExtraBold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4864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9">
            <a:extLst>
              <a:ext uri="{FF2B5EF4-FFF2-40B4-BE49-F238E27FC236}">
                <a16:creationId xmlns:a16="http://schemas.microsoft.com/office/drawing/2014/main" id="{845DC1E3-4040-83C0-90EA-9701B467F81F}"/>
              </a:ext>
            </a:extLst>
          </p:cNvPr>
          <p:cNvSpPr/>
          <p:nvPr/>
        </p:nvSpPr>
        <p:spPr>
          <a:xfrm>
            <a:off x="6050291" y="6271336"/>
            <a:ext cx="11868040" cy="37329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36000" rIns="36000" bIns="36000" rtlCol="0" anchor="ctr">
            <a:noAutofit/>
          </a:bodyPr>
          <a:lstStyle/>
          <a:p>
            <a:pPr algn="l" defTabSz="1371600">
              <a:lnSpc>
                <a:spcPct val="120000"/>
              </a:lnSpc>
            </a:pPr>
            <a:endParaRPr lang="pt-BR" sz="2000" spc="100">
              <a:solidFill>
                <a:schemeClr val="bg2"/>
              </a:solidFill>
              <a:latin typeface="Montserrat L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633942-BD1E-50C0-F730-5EBCC6FD18AA}"/>
              </a:ext>
            </a:extLst>
          </p:cNvPr>
          <p:cNvSpPr txBox="1"/>
          <p:nvPr/>
        </p:nvSpPr>
        <p:spPr>
          <a:xfrm>
            <a:off x="1060450" y="473075"/>
            <a:ext cx="15240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3413" algn="l"/>
              </a:tabLst>
            </a:pPr>
            <a:r>
              <a:rPr lang="pt-BR" sz="5200" dirty="0">
                <a:solidFill>
                  <a:srgbClr val="132743"/>
                </a:solidFill>
                <a:latin typeface="Montserrat Light" pitchFamily="2" charset="77"/>
              </a:rPr>
              <a:t>CRITÉRIOS PARA CATEGORIZAÇÃO DAS RODOVIAS COM MAIOR GRAU DE IMPACTO</a:t>
            </a:r>
            <a:endParaRPr lang="x-none" sz="5200" dirty="0">
              <a:solidFill>
                <a:srgbClr val="132743"/>
              </a:solidFill>
              <a:latin typeface="Montserrat Light" pitchFamily="2" charset="77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sp>
        <p:nvSpPr>
          <p:cNvPr id="11" name="Rectangle 17">
            <a:extLst>
              <a:ext uri="{FF2B5EF4-FFF2-40B4-BE49-F238E27FC236}">
                <a16:creationId xmlns:a16="http://schemas.microsoft.com/office/drawing/2014/main" id="{C9730E2D-62A5-25BB-6E70-2642F7ACD425}"/>
              </a:ext>
            </a:extLst>
          </p:cNvPr>
          <p:cNvSpPr/>
          <p:nvPr/>
        </p:nvSpPr>
        <p:spPr>
          <a:xfrm>
            <a:off x="378508" y="2290762"/>
            <a:ext cx="5166188" cy="816451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36000" tIns="36000" rIns="36000" bIns="36000" rtlCol="0" anchor="ctr">
            <a:noAutofit/>
          </a:bodyPr>
          <a:lstStyle/>
          <a:p>
            <a:pPr algn="l" defTabSz="1371600">
              <a:lnSpc>
                <a:spcPct val="120000"/>
              </a:lnSpc>
            </a:pPr>
            <a:r>
              <a:rPr lang="pt-BR" sz="2800" spc="100" dirty="0" smtClean="0">
                <a:latin typeface="Montserrat Light" charset="0"/>
              </a:rPr>
              <a:t>Para </a:t>
            </a:r>
            <a:r>
              <a:rPr lang="pt-BR" sz="2800" spc="100" dirty="0">
                <a:latin typeface="Montserrat Light" charset="0"/>
              </a:rPr>
              <a:t>elaborar a quantificação necessária para realizar os reparos visando a normalização do funcionamento da rodovia, foram utilizadas as seguintes metodologias </a:t>
            </a:r>
          </a:p>
        </p:txBody>
      </p:sp>
      <p:sp>
        <p:nvSpPr>
          <p:cNvPr id="12" name="Rectangle 18">
            <a:extLst>
              <a:ext uri="{FF2B5EF4-FFF2-40B4-BE49-F238E27FC236}">
                <a16:creationId xmlns:a16="http://schemas.microsoft.com/office/drawing/2014/main" id="{6DA12B5D-BFE8-EF57-CBE8-11046A513CA6}"/>
              </a:ext>
            </a:extLst>
          </p:cNvPr>
          <p:cNvSpPr/>
          <p:nvPr/>
        </p:nvSpPr>
        <p:spPr>
          <a:xfrm>
            <a:off x="6050291" y="2285754"/>
            <a:ext cx="11868040" cy="3821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36000" rIns="36000" bIns="36000" rtlCol="0" anchor="ctr">
            <a:noAutofit/>
          </a:bodyPr>
          <a:lstStyle/>
          <a:p>
            <a:pPr algn="l" defTabSz="1371600">
              <a:lnSpc>
                <a:spcPct val="120000"/>
              </a:lnSpc>
            </a:pPr>
            <a:endParaRPr lang="pt-BR" sz="2000" spc="100">
              <a:solidFill>
                <a:schemeClr val="bg2"/>
              </a:solidFill>
              <a:latin typeface="Montserrat Light" charset="0"/>
            </a:endParaRPr>
          </a:p>
        </p:txBody>
      </p:sp>
      <p:sp>
        <p:nvSpPr>
          <p:cNvPr id="14" name="Oval 20">
            <a:extLst>
              <a:ext uri="{FF2B5EF4-FFF2-40B4-BE49-F238E27FC236}">
                <a16:creationId xmlns:a16="http://schemas.microsoft.com/office/drawing/2014/main" id="{E7E6FF00-D2C9-1C43-E1BA-BD778BB802AF}"/>
              </a:ext>
            </a:extLst>
          </p:cNvPr>
          <p:cNvSpPr/>
          <p:nvPr/>
        </p:nvSpPr>
        <p:spPr>
          <a:xfrm>
            <a:off x="5690291" y="2149475"/>
            <a:ext cx="720000" cy="720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wrap="square" lIns="36000" tIns="36000" rIns="36000" bIns="36000" rtlCol="0" anchor="ctr">
            <a:noAutofit/>
          </a:bodyPr>
          <a:lstStyle/>
          <a:p>
            <a:pPr algn="ctr" defTabSz="1371600">
              <a:lnSpc>
                <a:spcPct val="120000"/>
              </a:lnSpc>
            </a:pPr>
            <a:r>
              <a:rPr lang="pt-BR" sz="3200" b="1" spc="100" dirty="0">
                <a:latin typeface="Montserrat Light" charset="0"/>
              </a:rPr>
              <a:t>1</a:t>
            </a:r>
          </a:p>
        </p:txBody>
      </p:sp>
      <p:sp>
        <p:nvSpPr>
          <p:cNvPr id="15" name="Oval 21">
            <a:extLst>
              <a:ext uri="{FF2B5EF4-FFF2-40B4-BE49-F238E27FC236}">
                <a16:creationId xmlns:a16="http://schemas.microsoft.com/office/drawing/2014/main" id="{891CD5F6-CCE7-1D0F-D1D4-0D2028A06692}"/>
              </a:ext>
            </a:extLst>
          </p:cNvPr>
          <p:cNvSpPr/>
          <p:nvPr/>
        </p:nvSpPr>
        <p:spPr>
          <a:xfrm>
            <a:off x="5690291" y="6035675"/>
            <a:ext cx="720000" cy="720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wrap="square" lIns="36000" tIns="36000" rIns="36000" bIns="36000" rtlCol="0" anchor="ctr">
            <a:noAutofit/>
          </a:bodyPr>
          <a:lstStyle/>
          <a:p>
            <a:pPr algn="ctr" defTabSz="1371600">
              <a:lnSpc>
                <a:spcPct val="120000"/>
              </a:lnSpc>
            </a:pPr>
            <a:r>
              <a:rPr lang="pt-BR" sz="3200" b="1" spc="100" dirty="0">
                <a:latin typeface="Montserrat Light" charset="0"/>
              </a:rPr>
              <a:t>2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06CE9660-C250-F50A-608D-06F00E4219B3}"/>
              </a:ext>
            </a:extLst>
          </p:cNvPr>
          <p:cNvSpPr txBox="1"/>
          <p:nvPr/>
        </p:nvSpPr>
        <p:spPr>
          <a:xfrm>
            <a:off x="6518670" y="2367736"/>
            <a:ext cx="4565722" cy="365719"/>
          </a:xfrm>
          <a:prstGeom prst="rect">
            <a:avLst/>
          </a:prstGeom>
          <a:noFill/>
        </p:spPr>
        <p:txBody>
          <a:bodyPr vert="horz" wrap="none" lIns="36000" tIns="36000" rIns="36000" bIns="36000" rtlCol="0" anchor="ctr">
            <a:noAutofit/>
          </a:bodyPr>
          <a:lstStyle/>
          <a:p>
            <a:pPr algn="l"/>
            <a:r>
              <a:rPr lang="pt-BR" sz="2400" b="1" dirty="0">
                <a:solidFill>
                  <a:schemeClr val="accent4"/>
                </a:solidFill>
                <a:latin typeface="Montserrat Light" charset="0"/>
              </a:rPr>
              <a:t>MÉTODO AHP (</a:t>
            </a:r>
            <a:r>
              <a:rPr lang="pt-BR" sz="2400" b="1" i="1" dirty="0" err="1">
                <a:solidFill>
                  <a:schemeClr val="accent4"/>
                </a:solidFill>
                <a:latin typeface="Montserrat Light" charset="0"/>
              </a:rPr>
              <a:t>Analytic</a:t>
            </a:r>
            <a:r>
              <a:rPr lang="pt-BR" sz="2400" b="1" i="1" dirty="0">
                <a:solidFill>
                  <a:schemeClr val="accent4"/>
                </a:solidFill>
                <a:latin typeface="Montserrat Light" charset="0"/>
              </a:rPr>
              <a:t> </a:t>
            </a:r>
            <a:r>
              <a:rPr lang="pt-BR" sz="2400" b="1" i="1" dirty="0" err="1">
                <a:solidFill>
                  <a:schemeClr val="accent4"/>
                </a:solidFill>
                <a:latin typeface="Montserrat Light" charset="0"/>
              </a:rPr>
              <a:t>Hierarchy</a:t>
            </a:r>
            <a:r>
              <a:rPr lang="pt-BR" sz="2400" b="1" i="1" dirty="0">
                <a:solidFill>
                  <a:schemeClr val="accent4"/>
                </a:solidFill>
                <a:latin typeface="Montserrat Light" charset="0"/>
              </a:rPr>
              <a:t> </a:t>
            </a:r>
            <a:r>
              <a:rPr lang="pt-BR" sz="2400" b="1" i="1" dirty="0" err="1">
                <a:solidFill>
                  <a:schemeClr val="accent4"/>
                </a:solidFill>
                <a:latin typeface="Montserrat Light" charset="0"/>
              </a:rPr>
              <a:t>Process</a:t>
            </a:r>
            <a:r>
              <a:rPr lang="pt-BR" sz="2400" b="1" dirty="0">
                <a:solidFill>
                  <a:schemeClr val="accent4"/>
                </a:solidFill>
                <a:latin typeface="Montserrat Light" charset="0"/>
              </a:rPr>
              <a:t>)</a:t>
            </a: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A4299955-E8DF-2361-72F3-EA70986DB366}"/>
              </a:ext>
            </a:extLst>
          </p:cNvPr>
          <p:cNvSpPr txBox="1"/>
          <p:nvPr/>
        </p:nvSpPr>
        <p:spPr>
          <a:xfrm>
            <a:off x="6518669" y="6360639"/>
            <a:ext cx="6151611" cy="365719"/>
          </a:xfrm>
          <a:prstGeom prst="rect">
            <a:avLst/>
          </a:prstGeom>
          <a:noFill/>
        </p:spPr>
        <p:txBody>
          <a:bodyPr vert="horz" wrap="none" lIns="36000" tIns="36000" rIns="36000" bIns="36000" rtlCol="0" anchor="ctr">
            <a:noAutofit/>
          </a:bodyPr>
          <a:lstStyle/>
          <a:p>
            <a:pPr algn="l"/>
            <a:r>
              <a:rPr lang="pt-BR" sz="2400" b="1" dirty="0">
                <a:solidFill>
                  <a:schemeClr val="accent4"/>
                </a:solidFill>
                <a:latin typeface="Montserrat Light" charset="0"/>
              </a:rPr>
              <a:t>MÉTODO </a:t>
            </a:r>
            <a:r>
              <a:rPr lang="pt-BR" sz="2400" b="1" i="1" dirty="0">
                <a:solidFill>
                  <a:schemeClr val="accent4"/>
                </a:solidFill>
                <a:latin typeface="Montserrat Light" charset="0"/>
              </a:rPr>
              <a:t>DIJKSTRA (Tempo Caminho)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6E36DAC3-DBBE-A40F-4F40-3B3A95629B85}"/>
              </a:ext>
            </a:extLst>
          </p:cNvPr>
          <p:cNvSpPr txBox="1"/>
          <p:nvPr/>
        </p:nvSpPr>
        <p:spPr>
          <a:xfrm>
            <a:off x="7033625" y="2850076"/>
            <a:ext cx="9938510" cy="808382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noAutofit/>
          </a:bodyPr>
          <a:lstStyle/>
          <a:p>
            <a:pPr algn="l"/>
            <a:r>
              <a:rPr lang="pt-BR" sz="2000" dirty="0">
                <a:latin typeface="Montserrat Light" charset="0"/>
              </a:rPr>
              <a:t>Utilizado para auxiliar a tomada de decisão em problemas complexos, gerando uma hierarquia (pesos) entre as possíveis soluções para o problema.</a:t>
            </a:r>
          </a:p>
          <a:p>
            <a:pPr algn="l"/>
            <a:endParaRPr lang="pt-BR" sz="2000" dirty="0">
              <a:latin typeface="Montserrat Light" charset="0"/>
            </a:endParaRPr>
          </a:p>
        </p:txBody>
      </p:sp>
      <p:sp>
        <p:nvSpPr>
          <p:cNvPr id="19" name="TextBox 40">
            <a:extLst>
              <a:ext uri="{FF2B5EF4-FFF2-40B4-BE49-F238E27FC236}">
                <a16:creationId xmlns:a16="http://schemas.microsoft.com/office/drawing/2014/main" id="{60E77090-9AA5-2A64-2DC4-B97EEDEBC6BC}"/>
              </a:ext>
            </a:extLst>
          </p:cNvPr>
          <p:cNvSpPr txBox="1"/>
          <p:nvPr/>
        </p:nvSpPr>
        <p:spPr>
          <a:xfrm>
            <a:off x="6743129" y="3554804"/>
            <a:ext cx="3556029" cy="294302"/>
          </a:xfrm>
          <a:prstGeom prst="rect">
            <a:avLst/>
          </a:prstGeom>
          <a:noFill/>
        </p:spPr>
        <p:txBody>
          <a:bodyPr vert="horz" wrap="none" lIns="36000" tIns="36000" rIns="36000" bIns="36000" rtlCol="0" anchor="ctr">
            <a:spAutoFit/>
          </a:bodyPr>
          <a:lstStyle>
            <a:defPPr>
              <a:defRPr lang="en-US"/>
            </a:defPPr>
            <a:lvl1pPr algn="ctr" defTabSz="1371600">
              <a:lnSpc>
                <a:spcPct val="90000"/>
              </a:lnSpc>
              <a:defRPr sz="1600" spc="300">
                <a:solidFill>
                  <a:schemeClr val="tx1">
                    <a:lumMod val="50000"/>
                    <a:lumOff val="50000"/>
                  </a:schemeClr>
                </a:solidFill>
                <a:latin typeface="Arial Nova Cond" panose="020B0506020202020204" pitchFamily="34" charset="0"/>
              </a:defRPr>
            </a:lvl1pPr>
          </a:lstStyle>
          <a:p>
            <a:r>
              <a:rPr lang="pt-BR">
                <a:latin typeface="Montserrat Light" charset="0"/>
              </a:rPr>
              <a:t>PONDERAÇÃO UTILIZADA</a:t>
            </a:r>
          </a:p>
        </p:txBody>
      </p:sp>
      <p:sp>
        <p:nvSpPr>
          <p:cNvPr id="20" name="TextBox 41">
            <a:extLst>
              <a:ext uri="{FF2B5EF4-FFF2-40B4-BE49-F238E27FC236}">
                <a16:creationId xmlns:a16="http://schemas.microsoft.com/office/drawing/2014/main" id="{ADFFA6E4-8B00-94BD-C0ED-4FFF5729F8F9}"/>
              </a:ext>
            </a:extLst>
          </p:cNvPr>
          <p:cNvSpPr txBox="1"/>
          <p:nvPr/>
        </p:nvSpPr>
        <p:spPr>
          <a:xfrm>
            <a:off x="7033625" y="7089134"/>
            <a:ext cx="6891475" cy="249849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noAutofit/>
          </a:bodyPr>
          <a:lstStyle/>
          <a:p>
            <a:pPr algn="l">
              <a:spcAft>
                <a:spcPts val="1200"/>
              </a:spcAft>
            </a:pPr>
            <a:r>
              <a:rPr lang="pt-BR" sz="2000" dirty="0">
                <a:latin typeface="Montserrat Light" charset="0"/>
              </a:rPr>
              <a:t>Cálculo da </a:t>
            </a:r>
            <a:r>
              <a:rPr lang="pt-BR" sz="2000" b="1" dirty="0">
                <a:latin typeface="Montserrat Light" charset="0"/>
              </a:rPr>
              <a:t>interferência no tempo da viagem</a:t>
            </a:r>
            <a:r>
              <a:rPr lang="pt-BR" sz="2000" dirty="0">
                <a:latin typeface="Montserrat Light" charset="0"/>
              </a:rPr>
              <a:t>, utilizando o método </a:t>
            </a:r>
            <a:r>
              <a:rPr lang="pt-BR" sz="2000" dirty="0" err="1">
                <a:latin typeface="Montserrat Light" charset="0"/>
              </a:rPr>
              <a:t>Dijkstra</a:t>
            </a:r>
            <a:r>
              <a:rPr lang="pt-BR" sz="2000" dirty="0">
                <a:latin typeface="Montserrat Light" charset="0"/>
              </a:rPr>
              <a:t>, analisando o processo com e sem interferências.</a:t>
            </a:r>
          </a:p>
          <a:p>
            <a:pPr algn="l">
              <a:spcAft>
                <a:spcPts val="1200"/>
              </a:spcAft>
            </a:pPr>
            <a:r>
              <a:rPr lang="pt-BR" sz="2000" dirty="0">
                <a:latin typeface="Montserrat Light" charset="0"/>
              </a:rPr>
              <a:t>Este método consiste em um algoritmo de busca em gráficos que visa encontrar o </a:t>
            </a:r>
            <a:r>
              <a:rPr lang="pt-BR" sz="2000" b="1" dirty="0">
                <a:latin typeface="Montserrat Light" charset="0"/>
              </a:rPr>
              <a:t>caminho mais curto </a:t>
            </a:r>
            <a:r>
              <a:rPr lang="pt-BR" sz="2000" dirty="0">
                <a:latin typeface="Montserrat Light" charset="0"/>
              </a:rPr>
              <a:t>entre um nó de origem e um nó de destino em uma determinada área.</a:t>
            </a:r>
          </a:p>
        </p:txBody>
      </p:sp>
      <p:sp>
        <p:nvSpPr>
          <p:cNvPr id="21" name="Rectangle 43">
            <a:extLst>
              <a:ext uri="{FF2B5EF4-FFF2-40B4-BE49-F238E27FC236}">
                <a16:creationId xmlns:a16="http://schemas.microsoft.com/office/drawing/2014/main" id="{CB5BFFD8-82E2-CD04-3B8A-8DCAE66CA495}"/>
              </a:ext>
            </a:extLst>
          </p:cNvPr>
          <p:cNvSpPr/>
          <p:nvPr/>
        </p:nvSpPr>
        <p:spPr>
          <a:xfrm>
            <a:off x="7033625" y="4326019"/>
            <a:ext cx="1535239" cy="1648525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txBody>
          <a:bodyPr vert="horz" wrap="square" lIns="72000" tIns="72000" rIns="72000" bIns="72000" rtlCol="0" anchor="t">
            <a:noAutofit/>
          </a:bodyPr>
          <a:lstStyle/>
          <a:p>
            <a:pPr defTabSz="1371600">
              <a:lnSpc>
                <a:spcPct val="120000"/>
              </a:lnSpc>
            </a:pPr>
            <a:r>
              <a:rPr lang="pt-BR" sz="800" dirty="0">
                <a:latin typeface="Montserrat Light" charset="0"/>
              </a:rPr>
              <a:t>Condição da rodovia após o impacto pelas fortes chuvas</a:t>
            </a:r>
          </a:p>
          <a:p>
            <a:pPr defTabSz="1371600">
              <a:lnSpc>
                <a:spcPct val="120000"/>
              </a:lnSpc>
            </a:pPr>
            <a:endParaRPr lang="pt-BR" sz="750" dirty="0">
              <a:latin typeface="Montserrat Light" charset="0"/>
            </a:endParaRPr>
          </a:p>
          <a:p>
            <a:pPr defTabSz="1371600">
              <a:lnSpc>
                <a:spcPct val="120000"/>
              </a:lnSpc>
            </a:pPr>
            <a:r>
              <a:rPr lang="pt-BR" sz="800" b="1" dirty="0">
                <a:latin typeface="Montserrat Light" charset="0"/>
              </a:rPr>
              <a:t>BLOQUEIO PARCIAL</a:t>
            </a:r>
            <a:br>
              <a:rPr lang="pt-BR" sz="800" b="1" dirty="0">
                <a:latin typeface="Montserrat Light" charset="0"/>
              </a:rPr>
            </a:br>
            <a:r>
              <a:rPr lang="pt-BR" sz="800" dirty="0">
                <a:latin typeface="Montserrat Light" charset="0"/>
              </a:rPr>
              <a:t>Uma das vias da rodovia</a:t>
            </a:r>
            <a:br>
              <a:rPr lang="pt-BR" sz="800" dirty="0">
                <a:latin typeface="Montserrat Light" charset="0"/>
              </a:rPr>
            </a:br>
            <a:r>
              <a:rPr lang="pt-BR" sz="800" dirty="0">
                <a:latin typeface="Montserrat Light" charset="0"/>
              </a:rPr>
              <a:t>ainda pode ser utilizada; pequena/leve obstrução</a:t>
            </a:r>
          </a:p>
          <a:p>
            <a:pPr defTabSz="1371600">
              <a:lnSpc>
                <a:spcPct val="120000"/>
              </a:lnSpc>
            </a:pPr>
            <a:endParaRPr lang="pt-BR" sz="750" dirty="0">
              <a:latin typeface="Montserrat Light" charset="0"/>
            </a:endParaRPr>
          </a:p>
          <a:p>
            <a:pPr defTabSz="1371600">
              <a:lnSpc>
                <a:spcPct val="120000"/>
              </a:lnSpc>
            </a:pPr>
            <a:r>
              <a:rPr lang="pt-BR" sz="800" b="1" dirty="0">
                <a:latin typeface="Montserrat Light" charset="0"/>
              </a:rPr>
              <a:t>BLOQUEIO TOTAL</a:t>
            </a:r>
            <a:br>
              <a:rPr lang="pt-BR" sz="800" b="1" dirty="0">
                <a:latin typeface="Montserrat Light" charset="0"/>
              </a:rPr>
            </a:br>
            <a:r>
              <a:rPr lang="pt-BR" sz="800" dirty="0">
                <a:latin typeface="Montserrat Light" charset="0"/>
              </a:rPr>
              <a:t>Via totalmente inacessível</a:t>
            </a:r>
          </a:p>
        </p:txBody>
      </p:sp>
      <p:sp>
        <p:nvSpPr>
          <p:cNvPr id="22" name="Rectangle 44">
            <a:extLst>
              <a:ext uri="{FF2B5EF4-FFF2-40B4-BE49-F238E27FC236}">
                <a16:creationId xmlns:a16="http://schemas.microsoft.com/office/drawing/2014/main" id="{97E607B2-4B61-03D1-59B5-F04CEC1EE37D}"/>
              </a:ext>
            </a:extLst>
          </p:cNvPr>
          <p:cNvSpPr/>
          <p:nvPr/>
        </p:nvSpPr>
        <p:spPr>
          <a:xfrm>
            <a:off x="8569078" y="4326018"/>
            <a:ext cx="1534820" cy="1648527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txBody>
          <a:bodyPr vert="horz" wrap="square" lIns="72000" tIns="72000" rIns="72000" bIns="72000" rtlCol="0" anchor="t">
            <a:noAutofit/>
          </a:bodyPr>
          <a:lstStyle/>
          <a:p>
            <a:pPr defTabSz="1371600">
              <a:lnSpc>
                <a:spcPct val="120000"/>
              </a:lnSpc>
            </a:pPr>
            <a:r>
              <a:rPr lang="pt-BR" sz="800" b="1" dirty="0">
                <a:latin typeface="Montserrat Light" charset="0"/>
              </a:rPr>
              <a:t>INTERVALO DE TEMPO GASTO ADICIONAL </a:t>
            </a:r>
            <a:r>
              <a:rPr lang="pt-BR" sz="800" dirty="0">
                <a:latin typeface="Montserrat Light" charset="0"/>
              </a:rPr>
              <a:t>para realizar o deslocamento através daquela rodovia</a:t>
            </a:r>
          </a:p>
          <a:p>
            <a:pPr defTabSz="1371600">
              <a:lnSpc>
                <a:spcPct val="120000"/>
              </a:lnSpc>
            </a:pPr>
            <a:endParaRPr lang="pt-BR" sz="800" dirty="0">
              <a:latin typeface="Montserrat Light" charset="0"/>
            </a:endParaRPr>
          </a:p>
          <a:p>
            <a:pPr defTabSz="1371600">
              <a:lnSpc>
                <a:spcPct val="120000"/>
              </a:lnSpc>
            </a:pPr>
            <a:r>
              <a:rPr lang="pt-BR" sz="800" dirty="0">
                <a:latin typeface="Montserrat Light" charset="0"/>
              </a:rPr>
              <a:t>Método de Análise</a:t>
            </a:r>
          </a:p>
          <a:p>
            <a:pPr defTabSz="1371600">
              <a:lnSpc>
                <a:spcPct val="120000"/>
              </a:lnSpc>
            </a:pPr>
            <a:r>
              <a:rPr lang="pt-BR" sz="800" dirty="0">
                <a:latin typeface="Montserrat Light" charset="0"/>
              </a:rPr>
              <a:t>Simulação do tempo gasto</a:t>
            </a:r>
            <a:br>
              <a:rPr lang="pt-BR" sz="800" dirty="0">
                <a:latin typeface="Montserrat Light" charset="0"/>
              </a:rPr>
            </a:br>
            <a:r>
              <a:rPr lang="pt-BR" sz="800" dirty="0" err="1">
                <a:latin typeface="Montserrat Light" charset="0"/>
              </a:rPr>
              <a:t>pré</a:t>
            </a:r>
            <a:r>
              <a:rPr lang="pt-BR" sz="800" dirty="0">
                <a:latin typeface="Montserrat Light" charset="0"/>
              </a:rPr>
              <a:t> e pós impacto</a:t>
            </a:r>
          </a:p>
        </p:txBody>
      </p:sp>
      <p:sp>
        <p:nvSpPr>
          <p:cNvPr id="23" name="Rectangle 45">
            <a:extLst>
              <a:ext uri="{FF2B5EF4-FFF2-40B4-BE49-F238E27FC236}">
                <a16:creationId xmlns:a16="http://schemas.microsoft.com/office/drawing/2014/main" id="{7A079AC7-2B69-E849-990F-B78AC873FB45}"/>
              </a:ext>
            </a:extLst>
          </p:cNvPr>
          <p:cNvSpPr/>
          <p:nvPr/>
        </p:nvSpPr>
        <p:spPr>
          <a:xfrm>
            <a:off x="10104531" y="4326018"/>
            <a:ext cx="1534401" cy="1648528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txBody>
          <a:bodyPr vert="horz" wrap="square" lIns="72000" tIns="72000" rIns="72000" bIns="72000" rtlCol="0" anchor="t">
            <a:noAutofit/>
          </a:bodyPr>
          <a:lstStyle/>
          <a:p>
            <a:pPr defTabSz="1371600">
              <a:lnSpc>
                <a:spcPct val="120000"/>
              </a:lnSpc>
            </a:pPr>
            <a:r>
              <a:rPr lang="pt-BR" sz="800" b="1" dirty="0">
                <a:latin typeface="Montserrat Light" charset="0"/>
              </a:rPr>
              <a:t>QUANTIDADE DE PESSOAS AFETADA </a:t>
            </a:r>
            <a:r>
              <a:rPr lang="pt-BR" sz="800" dirty="0" smtClean="0">
                <a:latin typeface="Montserrat Light" charset="0"/>
              </a:rPr>
              <a:t>no </a:t>
            </a:r>
            <a:r>
              <a:rPr lang="pt-BR" sz="800" dirty="0">
                <a:latin typeface="Montserrat Light" charset="0"/>
              </a:rPr>
              <a:t>raio de distância entre a interferência</a:t>
            </a:r>
            <a:br>
              <a:rPr lang="pt-BR" sz="800" dirty="0">
                <a:latin typeface="Montserrat Light" charset="0"/>
              </a:rPr>
            </a:br>
            <a:r>
              <a:rPr lang="pt-BR" sz="800" dirty="0">
                <a:latin typeface="Montserrat Light" charset="0"/>
              </a:rPr>
              <a:t>e o município mais próximo</a:t>
            </a:r>
          </a:p>
          <a:p>
            <a:pPr defTabSz="1371600">
              <a:lnSpc>
                <a:spcPct val="120000"/>
              </a:lnSpc>
            </a:pPr>
            <a:r>
              <a:rPr lang="pt-BR" sz="800" dirty="0" smtClean="0">
                <a:latin typeface="Montserrat Light" charset="0"/>
              </a:rPr>
              <a:t>Avaliação </a:t>
            </a:r>
            <a:r>
              <a:rPr lang="pt-BR" sz="800" dirty="0">
                <a:latin typeface="Montserrat Light" charset="0"/>
              </a:rPr>
              <a:t>das cidades limítrofes de origem e destino na visão macro de comunidades que utilizam tais rodovias</a:t>
            </a:r>
          </a:p>
        </p:txBody>
      </p:sp>
      <p:sp>
        <p:nvSpPr>
          <p:cNvPr id="24" name="Rectangle 46">
            <a:extLst>
              <a:ext uri="{FF2B5EF4-FFF2-40B4-BE49-F238E27FC236}">
                <a16:creationId xmlns:a16="http://schemas.microsoft.com/office/drawing/2014/main" id="{3934EA20-632E-E967-C08C-D6E5DD4032C7}"/>
              </a:ext>
            </a:extLst>
          </p:cNvPr>
          <p:cNvSpPr/>
          <p:nvPr/>
        </p:nvSpPr>
        <p:spPr>
          <a:xfrm>
            <a:off x="11639984" y="4326018"/>
            <a:ext cx="1533982" cy="1648527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txBody>
          <a:bodyPr vert="horz" wrap="square" lIns="72000" tIns="72000" rIns="72000" bIns="72000" rtlCol="0" anchor="t">
            <a:noAutofit/>
          </a:bodyPr>
          <a:lstStyle/>
          <a:p>
            <a:pPr defTabSz="1371600">
              <a:lnSpc>
                <a:spcPct val="120000"/>
              </a:lnSpc>
            </a:pPr>
            <a:r>
              <a:rPr lang="pt-BR" sz="750" b="1" dirty="0">
                <a:latin typeface="Montserrat Light" charset="0"/>
              </a:rPr>
              <a:t>MAPEAMENTO DE COMÉRCIO, SERVIÇOS E MUNICÍPIOS RELEVANTES </a:t>
            </a:r>
            <a:r>
              <a:rPr lang="pt-BR" sz="750" dirty="0">
                <a:latin typeface="Montserrat Light" charset="0"/>
              </a:rPr>
              <a:t>ao redor da rodovia afetada</a:t>
            </a:r>
          </a:p>
          <a:p>
            <a:pPr defTabSz="1371600">
              <a:lnSpc>
                <a:spcPct val="120000"/>
              </a:lnSpc>
            </a:pPr>
            <a:endParaRPr lang="pt-BR" sz="750" dirty="0">
              <a:latin typeface="Montserrat Light" charset="0"/>
            </a:endParaRPr>
          </a:p>
          <a:p>
            <a:pPr defTabSz="1371600">
              <a:lnSpc>
                <a:spcPct val="120000"/>
              </a:lnSpc>
            </a:pPr>
            <a:r>
              <a:rPr lang="pt-BR" sz="780" dirty="0">
                <a:latin typeface="Montserrat Light" charset="0"/>
              </a:rPr>
              <a:t>Método de Análise</a:t>
            </a:r>
          </a:p>
          <a:p>
            <a:pPr defTabSz="1371600">
              <a:lnSpc>
                <a:spcPct val="120000"/>
              </a:lnSpc>
            </a:pPr>
            <a:r>
              <a:rPr lang="pt-BR" sz="780" dirty="0">
                <a:latin typeface="Montserrat Light" charset="0"/>
              </a:rPr>
              <a:t>Levantamento da vocação econômica do local +  necessidade de utilização da </a:t>
            </a:r>
            <a:r>
              <a:rPr lang="pt-BR" sz="780" dirty="0" err="1">
                <a:latin typeface="Montserrat Light" charset="0"/>
              </a:rPr>
              <a:t>rodoviaa</a:t>
            </a:r>
            <a:r>
              <a:rPr lang="pt-BR" sz="780" dirty="0">
                <a:latin typeface="Montserrat Light" charset="0"/>
              </a:rPr>
              <a:t> e se há eixos ou rodovias alternativas</a:t>
            </a:r>
          </a:p>
        </p:txBody>
      </p:sp>
      <p:sp>
        <p:nvSpPr>
          <p:cNvPr id="25" name="Rectangle 47">
            <a:extLst>
              <a:ext uri="{FF2B5EF4-FFF2-40B4-BE49-F238E27FC236}">
                <a16:creationId xmlns:a16="http://schemas.microsoft.com/office/drawing/2014/main" id="{33D4461D-2F23-106C-9A13-3DDDD2407560}"/>
              </a:ext>
            </a:extLst>
          </p:cNvPr>
          <p:cNvSpPr/>
          <p:nvPr/>
        </p:nvSpPr>
        <p:spPr>
          <a:xfrm>
            <a:off x="13175437" y="4326018"/>
            <a:ext cx="1533563" cy="1648527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txBody>
          <a:bodyPr vert="horz" wrap="square" lIns="72000" tIns="72000" rIns="72000" bIns="72000" rtlCol="0" anchor="t">
            <a:noAutofit/>
          </a:bodyPr>
          <a:lstStyle/>
          <a:p>
            <a:pPr defTabSz="1371600">
              <a:lnSpc>
                <a:spcPct val="120000"/>
              </a:lnSpc>
            </a:pPr>
            <a:r>
              <a:rPr lang="pt-BR" sz="750" b="1" dirty="0">
                <a:latin typeface="Montserrat Light" charset="0"/>
              </a:rPr>
              <a:t>MAPEAMENTO DE HOSPITAIS E UNIDADES DE SAÚDE</a:t>
            </a:r>
            <a:r>
              <a:rPr lang="pt-BR" sz="750" dirty="0">
                <a:latin typeface="Montserrat Light" charset="0"/>
              </a:rPr>
              <a:t> que</a:t>
            </a:r>
            <a:br>
              <a:rPr lang="pt-BR" sz="750" dirty="0">
                <a:latin typeface="Montserrat Light" charset="0"/>
              </a:rPr>
            </a:br>
            <a:r>
              <a:rPr lang="pt-BR" sz="750" dirty="0">
                <a:latin typeface="Montserrat Light" charset="0"/>
              </a:rPr>
              <a:t>sejam acessados pelas rodovias afetadas</a:t>
            </a:r>
          </a:p>
          <a:p>
            <a:pPr defTabSz="1371600">
              <a:lnSpc>
                <a:spcPct val="120000"/>
              </a:lnSpc>
            </a:pPr>
            <a:endParaRPr lang="pt-BR" sz="750" dirty="0">
              <a:latin typeface="Montserrat Light" charset="0"/>
            </a:endParaRPr>
          </a:p>
          <a:p>
            <a:pPr defTabSz="1371600">
              <a:lnSpc>
                <a:spcPct val="120000"/>
              </a:lnSpc>
            </a:pPr>
            <a:r>
              <a:rPr lang="pt-BR" sz="750" dirty="0" smtClean="0">
                <a:latin typeface="Montserrat Light" charset="0"/>
              </a:rPr>
              <a:t>Correlação </a:t>
            </a:r>
            <a:r>
              <a:rPr lang="pt-BR" sz="750" dirty="0">
                <a:latin typeface="Montserrat Light" charset="0"/>
              </a:rPr>
              <a:t>do nível de dependência da comunidade afetada por hospitais, unidades de saúde, procedimentos médicos</a:t>
            </a:r>
            <a:r>
              <a:rPr lang="pt-BR" sz="750" dirty="0" smtClean="0">
                <a:latin typeface="Montserrat Light" charset="0"/>
              </a:rPr>
              <a:t>, </a:t>
            </a:r>
            <a:r>
              <a:rPr lang="pt-BR" sz="750" dirty="0" err="1" smtClean="0">
                <a:latin typeface="Montserrat Light" charset="0"/>
              </a:rPr>
              <a:t>etc</a:t>
            </a:r>
            <a:endParaRPr lang="pt-BR" sz="750" dirty="0">
              <a:latin typeface="Montserrat Light" charset="0"/>
            </a:endParaRPr>
          </a:p>
        </p:txBody>
      </p:sp>
      <p:sp>
        <p:nvSpPr>
          <p:cNvPr id="26" name="Rectangle 48">
            <a:extLst>
              <a:ext uri="{FF2B5EF4-FFF2-40B4-BE49-F238E27FC236}">
                <a16:creationId xmlns:a16="http://schemas.microsoft.com/office/drawing/2014/main" id="{DE08BB58-CEF5-21F4-390A-642A14DC90F6}"/>
              </a:ext>
            </a:extLst>
          </p:cNvPr>
          <p:cNvSpPr/>
          <p:nvPr/>
        </p:nvSpPr>
        <p:spPr>
          <a:xfrm>
            <a:off x="16246341" y="4326018"/>
            <a:ext cx="1535448" cy="1648527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txBody>
          <a:bodyPr vert="horz" wrap="square" lIns="72000" tIns="72000" rIns="72000" bIns="72000" rtlCol="0" anchor="t">
            <a:noAutofit/>
          </a:bodyPr>
          <a:lstStyle/>
          <a:p>
            <a:pPr defTabSz="1371600">
              <a:lnSpc>
                <a:spcPct val="120000"/>
              </a:lnSpc>
            </a:pPr>
            <a:r>
              <a:rPr lang="pt-BR" sz="800" dirty="0">
                <a:latin typeface="Montserrat Light" charset="0"/>
              </a:rPr>
              <a:t>VDM: indicador fundamental para </a:t>
            </a:r>
            <a:r>
              <a:rPr lang="pt-BR" sz="800" b="1" dirty="0">
                <a:latin typeface="Montserrat Light" charset="0"/>
              </a:rPr>
              <a:t>quantificar a circulação de veículos em um determinado trecho de uma rodovia </a:t>
            </a:r>
            <a:r>
              <a:rPr lang="pt-BR" sz="800" dirty="0">
                <a:latin typeface="Montserrat Light" charset="0"/>
              </a:rPr>
              <a:t>durante um período específico</a:t>
            </a:r>
          </a:p>
        </p:txBody>
      </p:sp>
      <p:sp>
        <p:nvSpPr>
          <p:cNvPr id="27" name="Rectangle 49">
            <a:extLst>
              <a:ext uri="{FF2B5EF4-FFF2-40B4-BE49-F238E27FC236}">
                <a16:creationId xmlns:a16="http://schemas.microsoft.com/office/drawing/2014/main" id="{1842CE5E-13D8-FE11-A397-07CF56DE4A02}"/>
              </a:ext>
            </a:extLst>
          </p:cNvPr>
          <p:cNvSpPr/>
          <p:nvPr/>
        </p:nvSpPr>
        <p:spPr>
          <a:xfrm>
            <a:off x="7033625" y="3884940"/>
            <a:ext cx="1535870" cy="441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36000" tIns="36000" rIns="36000" bIns="36000" rtlCol="0" anchor="ctr">
            <a:noAutofit/>
          </a:bodyPr>
          <a:lstStyle/>
          <a:p>
            <a:pPr algn="ctr" defTabSz="1371600"/>
            <a:r>
              <a:rPr lang="pt-BR" sz="900" b="1" spc="100">
                <a:solidFill>
                  <a:schemeClr val="bg1"/>
                </a:solidFill>
                <a:latin typeface="Montserrat Light" charset="0"/>
              </a:rPr>
              <a:t>SITUAÇÃO</a:t>
            </a:r>
          </a:p>
        </p:txBody>
      </p:sp>
      <p:sp>
        <p:nvSpPr>
          <p:cNvPr id="28" name="Rectangle 50">
            <a:extLst>
              <a:ext uri="{FF2B5EF4-FFF2-40B4-BE49-F238E27FC236}">
                <a16:creationId xmlns:a16="http://schemas.microsoft.com/office/drawing/2014/main" id="{9AEF2A24-43D2-09BA-A913-A504E4744B09}"/>
              </a:ext>
            </a:extLst>
          </p:cNvPr>
          <p:cNvSpPr/>
          <p:nvPr/>
        </p:nvSpPr>
        <p:spPr>
          <a:xfrm>
            <a:off x="8569077" y="3884940"/>
            <a:ext cx="1535870" cy="441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36000" tIns="36000" rIns="36000" bIns="36000" rtlCol="0" anchor="ctr">
            <a:noAutofit/>
          </a:bodyPr>
          <a:lstStyle/>
          <a:p>
            <a:pPr algn="ctr" defTabSz="1371600"/>
            <a:r>
              <a:rPr lang="pt-BR" sz="900" b="1" spc="100">
                <a:solidFill>
                  <a:schemeClr val="bg1"/>
                </a:solidFill>
                <a:latin typeface="Montserrat Light" charset="0"/>
              </a:rPr>
              <a:t>IMPACTO DE DESLOCAMENTO</a:t>
            </a:r>
          </a:p>
        </p:txBody>
      </p:sp>
      <p:sp>
        <p:nvSpPr>
          <p:cNvPr id="29" name="Rectangle 51">
            <a:extLst>
              <a:ext uri="{FF2B5EF4-FFF2-40B4-BE49-F238E27FC236}">
                <a16:creationId xmlns:a16="http://schemas.microsoft.com/office/drawing/2014/main" id="{09393D37-9E8C-6009-5F41-B66DD9CB55DB}"/>
              </a:ext>
            </a:extLst>
          </p:cNvPr>
          <p:cNvSpPr/>
          <p:nvPr/>
        </p:nvSpPr>
        <p:spPr>
          <a:xfrm>
            <a:off x="10104529" y="3884940"/>
            <a:ext cx="1535870" cy="441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36000" tIns="36000" rIns="36000" bIns="36000" rtlCol="0" anchor="ctr">
            <a:noAutofit/>
          </a:bodyPr>
          <a:lstStyle/>
          <a:p>
            <a:pPr algn="ctr" defTabSz="1371600"/>
            <a:r>
              <a:rPr lang="pt-BR" sz="900" b="1" spc="100" dirty="0">
                <a:solidFill>
                  <a:schemeClr val="bg1"/>
                </a:solidFill>
                <a:latin typeface="Montserrat Light" charset="0"/>
              </a:rPr>
              <a:t>POPULAÇÃO</a:t>
            </a:r>
            <a:br>
              <a:rPr lang="pt-BR" sz="900" b="1" spc="100" dirty="0">
                <a:solidFill>
                  <a:schemeClr val="bg1"/>
                </a:solidFill>
                <a:latin typeface="Montserrat Light" charset="0"/>
              </a:rPr>
            </a:br>
            <a:r>
              <a:rPr lang="pt-BR" sz="900" b="1" spc="100" dirty="0">
                <a:solidFill>
                  <a:schemeClr val="bg1"/>
                </a:solidFill>
                <a:latin typeface="Montserrat Light" charset="0"/>
              </a:rPr>
              <a:t>AFETADA</a:t>
            </a:r>
          </a:p>
        </p:txBody>
      </p:sp>
      <p:sp>
        <p:nvSpPr>
          <p:cNvPr id="30" name="Rectangle 52">
            <a:extLst>
              <a:ext uri="{FF2B5EF4-FFF2-40B4-BE49-F238E27FC236}">
                <a16:creationId xmlns:a16="http://schemas.microsoft.com/office/drawing/2014/main" id="{E4C6598F-F912-E0E5-9231-BF8692C936AF}"/>
              </a:ext>
            </a:extLst>
          </p:cNvPr>
          <p:cNvSpPr/>
          <p:nvPr/>
        </p:nvSpPr>
        <p:spPr>
          <a:xfrm>
            <a:off x="11639981" y="3884940"/>
            <a:ext cx="1535870" cy="441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36000" tIns="36000" rIns="36000" bIns="36000" rtlCol="0" anchor="ctr">
            <a:noAutofit/>
          </a:bodyPr>
          <a:lstStyle/>
          <a:p>
            <a:pPr algn="ctr" defTabSz="1371600"/>
            <a:r>
              <a:rPr lang="pt-BR" sz="900" b="1" spc="100">
                <a:solidFill>
                  <a:schemeClr val="bg1"/>
                </a:solidFill>
                <a:latin typeface="Montserrat Light" charset="0"/>
              </a:rPr>
              <a:t>IMPACTO NA ECONOMIA LOCAL</a:t>
            </a:r>
          </a:p>
        </p:txBody>
      </p:sp>
      <p:sp>
        <p:nvSpPr>
          <p:cNvPr id="31" name="Rectangle 53">
            <a:extLst>
              <a:ext uri="{FF2B5EF4-FFF2-40B4-BE49-F238E27FC236}">
                <a16:creationId xmlns:a16="http://schemas.microsoft.com/office/drawing/2014/main" id="{9E5D42C5-4CAA-D2FC-959F-400F490E7101}"/>
              </a:ext>
            </a:extLst>
          </p:cNvPr>
          <p:cNvSpPr/>
          <p:nvPr/>
        </p:nvSpPr>
        <p:spPr>
          <a:xfrm>
            <a:off x="13175433" y="3884940"/>
            <a:ext cx="1535870" cy="441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36000" tIns="36000" rIns="36000" bIns="36000" rtlCol="0" anchor="ctr">
            <a:noAutofit/>
          </a:bodyPr>
          <a:lstStyle/>
          <a:p>
            <a:pPr algn="ctr" defTabSz="1371600"/>
            <a:r>
              <a:rPr lang="pt-BR" sz="900" b="1" spc="100">
                <a:solidFill>
                  <a:schemeClr val="bg1"/>
                </a:solidFill>
                <a:latin typeface="Montserrat Light" charset="0"/>
              </a:rPr>
              <a:t>IMPACTO NA</a:t>
            </a:r>
            <a:br>
              <a:rPr lang="pt-BR" sz="900" b="1" spc="100">
                <a:solidFill>
                  <a:schemeClr val="bg1"/>
                </a:solidFill>
                <a:latin typeface="Montserrat Light" charset="0"/>
              </a:rPr>
            </a:br>
            <a:r>
              <a:rPr lang="pt-BR" sz="900" b="1" spc="100">
                <a:solidFill>
                  <a:schemeClr val="bg1"/>
                </a:solidFill>
                <a:latin typeface="Montserrat Light" charset="0"/>
              </a:rPr>
              <a:t>REDE DE SAÚDE</a:t>
            </a:r>
          </a:p>
        </p:txBody>
      </p:sp>
      <p:sp>
        <p:nvSpPr>
          <p:cNvPr id="32" name="Rectangle 54">
            <a:extLst>
              <a:ext uri="{FF2B5EF4-FFF2-40B4-BE49-F238E27FC236}">
                <a16:creationId xmlns:a16="http://schemas.microsoft.com/office/drawing/2014/main" id="{729FBCB4-78A6-AA4B-5249-203559B4E6C8}"/>
              </a:ext>
            </a:extLst>
          </p:cNvPr>
          <p:cNvSpPr/>
          <p:nvPr/>
        </p:nvSpPr>
        <p:spPr>
          <a:xfrm>
            <a:off x="16246341" y="3884940"/>
            <a:ext cx="1535870" cy="441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36000" tIns="36000" rIns="36000" bIns="36000" rtlCol="0" anchor="ctr">
            <a:noAutofit/>
          </a:bodyPr>
          <a:lstStyle/>
          <a:p>
            <a:pPr algn="ctr" defTabSz="1371600"/>
            <a:r>
              <a:rPr lang="pt-BR" sz="900" b="1" spc="100">
                <a:solidFill>
                  <a:schemeClr val="bg1"/>
                </a:solidFill>
                <a:latin typeface="Montserrat Light" charset="0"/>
              </a:rPr>
              <a:t>VDM</a:t>
            </a:r>
            <a:br>
              <a:rPr lang="pt-BR" sz="900" b="1" spc="100">
                <a:solidFill>
                  <a:schemeClr val="bg1"/>
                </a:solidFill>
                <a:latin typeface="Montserrat Light" charset="0"/>
              </a:rPr>
            </a:br>
            <a:r>
              <a:rPr lang="pt-BR" sz="800" spc="100">
                <a:solidFill>
                  <a:schemeClr val="bg1"/>
                </a:solidFill>
                <a:latin typeface="Montserrat Light" charset="0"/>
              </a:rPr>
              <a:t>(VEÍCULO DIÁRIO MÉDIO)</a:t>
            </a:r>
            <a:endParaRPr lang="pt-BR" sz="900" spc="10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33" name="Rectangle 55">
            <a:extLst>
              <a:ext uri="{FF2B5EF4-FFF2-40B4-BE49-F238E27FC236}">
                <a16:creationId xmlns:a16="http://schemas.microsoft.com/office/drawing/2014/main" id="{184BFFBC-DB43-A44C-487E-B9F95E790E0E}"/>
              </a:ext>
            </a:extLst>
          </p:cNvPr>
          <p:cNvSpPr/>
          <p:nvPr/>
        </p:nvSpPr>
        <p:spPr>
          <a:xfrm>
            <a:off x="14710890" y="4326018"/>
            <a:ext cx="1533144" cy="1648527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txBody>
          <a:bodyPr vert="horz" wrap="square" lIns="72000" tIns="72000" rIns="72000" bIns="72000" rtlCol="0" anchor="t">
            <a:noAutofit/>
          </a:bodyPr>
          <a:lstStyle/>
          <a:p>
            <a:pPr defTabSz="1371600">
              <a:lnSpc>
                <a:spcPct val="120000"/>
              </a:lnSpc>
            </a:pPr>
            <a:r>
              <a:rPr lang="pt-BR" sz="800" b="1" dirty="0">
                <a:latin typeface="Montserrat Light" charset="0"/>
              </a:rPr>
              <a:t>MAPEAMENTO DE CAMINHOS ALTERNATIVOS </a:t>
            </a:r>
            <a:r>
              <a:rPr lang="pt-BR" sz="800" dirty="0">
                <a:latin typeface="Montserrat Light" charset="0"/>
              </a:rPr>
              <a:t>às rodovias afetadas </a:t>
            </a:r>
            <a:r>
              <a:rPr lang="pt-BR" sz="750" dirty="0">
                <a:latin typeface="Montserrat Light" charset="0"/>
              </a:rPr>
              <a:t/>
            </a:r>
            <a:br>
              <a:rPr lang="pt-BR" sz="750" dirty="0">
                <a:latin typeface="Montserrat Light" charset="0"/>
              </a:rPr>
            </a:br>
            <a:endParaRPr lang="pt-BR" sz="750" dirty="0">
              <a:latin typeface="Montserrat Light" charset="0"/>
            </a:endParaRPr>
          </a:p>
          <a:p>
            <a:pPr defTabSz="1371600">
              <a:lnSpc>
                <a:spcPct val="120000"/>
              </a:lnSpc>
            </a:pPr>
            <a:endParaRPr lang="pt-BR" sz="750" b="1" dirty="0">
              <a:latin typeface="Montserrat Light" charset="0"/>
            </a:endParaRPr>
          </a:p>
          <a:p>
            <a:pPr defTabSz="1371600">
              <a:lnSpc>
                <a:spcPct val="120000"/>
              </a:lnSpc>
            </a:pPr>
            <a:r>
              <a:rPr lang="pt-BR" sz="800" dirty="0">
                <a:latin typeface="Montserrat Light" charset="0"/>
              </a:rPr>
              <a:t>Método de Análise</a:t>
            </a:r>
          </a:p>
          <a:p>
            <a:pPr defTabSz="1371600">
              <a:lnSpc>
                <a:spcPct val="120000"/>
              </a:lnSpc>
            </a:pPr>
            <a:r>
              <a:rPr lang="pt-BR" sz="800" dirty="0">
                <a:latin typeface="Montserrat Light" charset="0"/>
              </a:rPr>
              <a:t>Avaliação de cidades isoladas em função de caminhos alternativos bloqueados </a:t>
            </a:r>
          </a:p>
        </p:txBody>
      </p:sp>
      <p:sp>
        <p:nvSpPr>
          <p:cNvPr id="34" name="Rectangle 56">
            <a:extLst>
              <a:ext uri="{FF2B5EF4-FFF2-40B4-BE49-F238E27FC236}">
                <a16:creationId xmlns:a16="http://schemas.microsoft.com/office/drawing/2014/main" id="{E8E283DF-FA30-5F9F-B95B-0EB19D71C413}"/>
              </a:ext>
            </a:extLst>
          </p:cNvPr>
          <p:cNvSpPr/>
          <p:nvPr/>
        </p:nvSpPr>
        <p:spPr>
          <a:xfrm>
            <a:off x="14710885" y="3884940"/>
            <a:ext cx="1535870" cy="441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36000" tIns="36000" rIns="36000" bIns="36000" rtlCol="0" anchor="ctr">
            <a:noAutofit/>
          </a:bodyPr>
          <a:lstStyle/>
          <a:p>
            <a:pPr algn="ctr" defTabSz="1371600"/>
            <a:r>
              <a:rPr lang="pt-BR" sz="900" b="1" spc="100">
                <a:solidFill>
                  <a:schemeClr val="bg1"/>
                </a:solidFill>
                <a:latin typeface="Montserrat Light" charset="0"/>
              </a:rPr>
              <a:t>IMPACTO NA MOBILIDADE URBANA</a:t>
            </a:r>
          </a:p>
        </p:txBody>
      </p:sp>
      <p:cxnSp>
        <p:nvCxnSpPr>
          <p:cNvPr id="35" name="Straight Connector 58">
            <a:extLst>
              <a:ext uri="{FF2B5EF4-FFF2-40B4-BE49-F238E27FC236}">
                <a16:creationId xmlns:a16="http://schemas.microsoft.com/office/drawing/2014/main" id="{8F30861F-08C4-5C9E-147C-FF3F3777535A}"/>
              </a:ext>
            </a:extLst>
          </p:cNvPr>
          <p:cNvCxnSpPr>
            <a:cxnSpLocks/>
          </p:cNvCxnSpPr>
          <p:nvPr/>
        </p:nvCxnSpPr>
        <p:spPr>
          <a:xfrm>
            <a:off x="8569286" y="3884940"/>
            <a:ext cx="0" cy="208960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62">
            <a:extLst>
              <a:ext uri="{FF2B5EF4-FFF2-40B4-BE49-F238E27FC236}">
                <a16:creationId xmlns:a16="http://schemas.microsoft.com/office/drawing/2014/main" id="{C88CBDD1-1BEA-6D22-3747-EE357912D6AA}"/>
              </a:ext>
            </a:extLst>
          </p:cNvPr>
          <p:cNvCxnSpPr>
            <a:cxnSpLocks/>
          </p:cNvCxnSpPr>
          <p:nvPr/>
        </p:nvCxnSpPr>
        <p:spPr>
          <a:xfrm>
            <a:off x="10104738" y="3884940"/>
            <a:ext cx="0" cy="208960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63">
            <a:extLst>
              <a:ext uri="{FF2B5EF4-FFF2-40B4-BE49-F238E27FC236}">
                <a16:creationId xmlns:a16="http://schemas.microsoft.com/office/drawing/2014/main" id="{5F684BC7-3A8F-EF10-65F3-B12DC503465D}"/>
              </a:ext>
            </a:extLst>
          </p:cNvPr>
          <p:cNvCxnSpPr>
            <a:cxnSpLocks/>
          </p:cNvCxnSpPr>
          <p:nvPr/>
        </p:nvCxnSpPr>
        <p:spPr>
          <a:xfrm>
            <a:off x="11640190" y="3884940"/>
            <a:ext cx="0" cy="208960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64">
            <a:extLst>
              <a:ext uri="{FF2B5EF4-FFF2-40B4-BE49-F238E27FC236}">
                <a16:creationId xmlns:a16="http://schemas.microsoft.com/office/drawing/2014/main" id="{1AE4A785-D68A-07BB-70DA-ED301870A9AC}"/>
              </a:ext>
            </a:extLst>
          </p:cNvPr>
          <p:cNvCxnSpPr>
            <a:cxnSpLocks/>
          </p:cNvCxnSpPr>
          <p:nvPr/>
        </p:nvCxnSpPr>
        <p:spPr>
          <a:xfrm>
            <a:off x="13175642" y="3884940"/>
            <a:ext cx="0" cy="208960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65">
            <a:extLst>
              <a:ext uri="{FF2B5EF4-FFF2-40B4-BE49-F238E27FC236}">
                <a16:creationId xmlns:a16="http://schemas.microsoft.com/office/drawing/2014/main" id="{5777064C-1B00-7A88-B939-42521B18BE74}"/>
              </a:ext>
            </a:extLst>
          </p:cNvPr>
          <p:cNvCxnSpPr>
            <a:cxnSpLocks/>
          </p:cNvCxnSpPr>
          <p:nvPr/>
        </p:nvCxnSpPr>
        <p:spPr>
          <a:xfrm>
            <a:off x="14711094" y="3884940"/>
            <a:ext cx="0" cy="208960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66">
            <a:extLst>
              <a:ext uri="{FF2B5EF4-FFF2-40B4-BE49-F238E27FC236}">
                <a16:creationId xmlns:a16="http://schemas.microsoft.com/office/drawing/2014/main" id="{325C6D51-492A-07C3-683A-99353C376162}"/>
              </a:ext>
            </a:extLst>
          </p:cNvPr>
          <p:cNvCxnSpPr>
            <a:cxnSpLocks/>
          </p:cNvCxnSpPr>
          <p:nvPr/>
        </p:nvCxnSpPr>
        <p:spPr>
          <a:xfrm>
            <a:off x="16246546" y="3884940"/>
            <a:ext cx="0" cy="208960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67">
            <a:extLst>
              <a:ext uri="{FF2B5EF4-FFF2-40B4-BE49-F238E27FC236}">
                <a16:creationId xmlns:a16="http://schemas.microsoft.com/office/drawing/2014/main" id="{E85B8C1D-857F-EF77-AC22-A9C4C6FCF2E8}"/>
              </a:ext>
            </a:extLst>
          </p:cNvPr>
          <p:cNvSpPr/>
          <p:nvPr/>
        </p:nvSpPr>
        <p:spPr>
          <a:xfrm>
            <a:off x="7033625" y="3884940"/>
            <a:ext cx="10748586" cy="208960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vert="horz" wrap="square" lIns="36000" tIns="36000" rIns="36000" bIns="36000" rtlCol="0" anchor="ctr">
            <a:noAutofit/>
          </a:bodyPr>
          <a:lstStyle/>
          <a:p>
            <a:pPr algn="l" defTabSz="1371600">
              <a:lnSpc>
                <a:spcPct val="120000"/>
              </a:lnSpc>
            </a:pPr>
            <a:endParaRPr lang="pt-BR" sz="2000" spc="100">
              <a:solidFill>
                <a:schemeClr val="bg2"/>
              </a:solidFill>
              <a:latin typeface="Montserrat Light" charset="0"/>
            </a:endParaRPr>
          </a:p>
        </p:txBody>
      </p:sp>
      <p:pic>
        <p:nvPicPr>
          <p:cNvPr id="43" name="object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901681" y="6360639"/>
            <a:ext cx="3337143" cy="315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5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633942-BD1E-50C0-F730-5EBCC6FD18AA}"/>
              </a:ext>
            </a:extLst>
          </p:cNvPr>
          <p:cNvSpPr txBox="1"/>
          <p:nvPr/>
        </p:nvSpPr>
        <p:spPr>
          <a:xfrm>
            <a:off x="1060450" y="473075"/>
            <a:ext cx="15240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3413" algn="l"/>
              </a:tabLst>
            </a:pPr>
            <a:r>
              <a:rPr lang="pt-BR" sz="5200" dirty="0">
                <a:solidFill>
                  <a:srgbClr val="132743"/>
                </a:solidFill>
                <a:latin typeface="Montserrat Light" pitchFamily="2" charset="77"/>
              </a:rPr>
              <a:t>CRITÉRIOS PARA CATEGORIZAÇÃO DAS RODOVIAS COM MAIOR GRAU DE IMPACTO</a:t>
            </a:r>
            <a:endParaRPr lang="x-none" sz="5200" dirty="0">
              <a:solidFill>
                <a:srgbClr val="132743"/>
              </a:solidFill>
              <a:latin typeface="Montserrat Light" pitchFamily="2" charset="77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graphicFrame>
        <p:nvGraphicFramePr>
          <p:cNvPr id="7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962068"/>
              </p:ext>
            </p:extLst>
          </p:nvPr>
        </p:nvGraphicFramePr>
        <p:xfrm>
          <a:off x="450851" y="2301875"/>
          <a:ext cx="17297401" cy="7458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9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3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75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9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1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151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5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89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19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5540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651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99604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7486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82311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endParaRPr sz="1800" dirty="0">
                        <a:latin typeface="Montserrat ExtraBold" charset="0"/>
                        <a:cs typeface="Times New Roman"/>
                      </a:endParaRPr>
                    </a:p>
                    <a:p>
                      <a:pPr marL="361950" algn="ctr">
                        <a:lnSpc>
                          <a:spcPct val="100000"/>
                        </a:lnSpc>
                      </a:pPr>
                      <a:r>
                        <a:rPr sz="1800" b="1" spc="70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SITUAÇÃO</a:t>
                      </a:r>
                      <a:endParaRPr sz="1800" dirty="0">
                        <a:latin typeface="Montserrat ExtraBold" charset="0"/>
                        <a:cs typeface="Tahoma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A1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9695" marR="102235" indent="164465"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800" b="1" spc="80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IMPACTO</a:t>
                      </a:r>
                      <a:r>
                        <a:rPr sz="1800" b="1" spc="114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 </a:t>
                      </a:r>
                      <a:r>
                        <a:rPr sz="1800" b="1" spc="70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DE </a:t>
                      </a:r>
                      <a:r>
                        <a:rPr sz="1800" b="1" spc="100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DESLOCAMENTO</a:t>
                      </a:r>
                      <a:endParaRPr sz="1800" dirty="0">
                        <a:latin typeface="Montserrat ExtraBold" charset="0"/>
                        <a:cs typeface="Tahoma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A1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5605" marR="266700" indent="-129539"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800" b="1" spc="114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POPULAÇÃO </a:t>
                      </a:r>
                      <a:r>
                        <a:rPr sz="1800" b="1" spc="110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AFETADA</a:t>
                      </a:r>
                      <a:endParaRPr sz="1800" dirty="0">
                        <a:latin typeface="Montserrat ExtraBold" charset="0"/>
                        <a:cs typeface="Tahoma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A1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6195" marR="37465" indent="223520"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800" b="1" spc="80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IMPACTO</a:t>
                      </a:r>
                      <a:r>
                        <a:rPr sz="1800" b="1" spc="114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 </a:t>
                      </a:r>
                      <a:r>
                        <a:rPr sz="1800" b="1" spc="65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NA </a:t>
                      </a:r>
                      <a:r>
                        <a:rPr sz="1800" b="1" spc="90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ECONOMIA</a:t>
                      </a:r>
                      <a:r>
                        <a:rPr sz="1800" b="1" spc="100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 </a:t>
                      </a:r>
                      <a:r>
                        <a:rPr sz="1800" b="1" spc="105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LOCAL</a:t>
                      </a:r>
                      <a:endParaRPr sz="1800" dirty="0">
                        <a:latin typeface="Montserrat ExtraBold" charset="0"/>
                        <a:cs typeface="Tahoma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A1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18745" marR="118745" indent="141605"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800" b="1" spc="80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IMPACTO</a:t>
                      </a:r>
                      <a:r>
                        <a:rPr sz="1800" b="1" spc="114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 </a:t>
                      </a:r>
                      <a:r>
                        <a:rPr sz="1800" b="1" spc="65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NA </a:t>
                      </a:r>
                      <a:r>
                        <a:rPr sz="1800" b="1" spc="100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REDE </a:t>
                      </a:r>
                      <a:r>
                        <a:rPr sz="1800" b="1" spc="95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DE</a:t>
                      </a:r>
                      <a:r>
                        <a:rPr sz="1800" b="1" spc="120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 </a:t>
                      </a:r>
                      <a:r>
                        <a:rPr sz="1800" b="1" spc="85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SAÚDE</a:t>
                      </a:r>
                      <a:endParaRPr sz="1800" dirty="0">
                        <a:latin typeface="Montserrat ExtraBold" charset="0"/>
                        <a:cs typeface="Tahoma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A1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52729" marR="25209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spc="85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IMPACTO </a:t>
                      </a:r>
                      <a:r>
                        <a:rPr sz="1800" b="1" spc="75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NA </a:t>
                      </a:r>
                      <a:r>
                        <a:rPr sz="1800" b="1" spc="65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MOBILIDADE </a:t>
                      </a:r>
                      <a:r>
                        <a:rPr sz="1800" b="1" spc="105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URBANA</a:t>
                      </a:r>
                      <a:endParaRPr sz="1800" dirty="0">
                        <a:latin typeface="Montserrat ExtraBold" charset="0"/>
                        <a:cs typeface="Tahoma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A1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spc="90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VDM</a:t>
                      </a:r>
                      <a:endParaRPr sz="1800" dirty="0">
                        <a:latin typeface="Montserrat ExtraBold" charset="0"/>
                        <a:cs typeface="Tahoma"/>
                      </a:endParaRPr>
                    </a:p>
                    <a:p>
                      <a:pPr marL="85090" marR="86995" algn="ctr">
                        <a:lnSpc>
                          <a:spcPct val="100000"/>
                        </a:lnSpc>
                      </a:pPr>
                      <a:r>
                        <a:rPr sz="1800" b="1" spc="90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(VOLUME</a:t>
                      </a:r>
                      <a:r>
                        <a:rPr sz="1800" b="1" spc="105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DIÁRIO </a:t>
                      </a:r>
                      <a:r>
                        <a:rPr sz="1800" b="1" spc="40" dirty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MÉDIO)</a:t>
                      </a:r>
                      <a:endParaRPr sz="1800" dirty="0">
                        <a:latin typeface="Montserrat ExtraBold" charset="0"/>
                        <a:cs typeface="Tahoma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A1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4210">
                <a:tc gridSpan="2">
                  <a:txBody>
                    <a:bodyPr/>
                    <a:lstStyle/>
                    <a:p>
                      <a:pPr marL="71755" marR="11874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Condição</a:t>
                      </a:r>
                      <a:r>
                        <a:rPr sz="1500" spc="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</a:t>
                      </a:r>
                      <a:r>
                        <a:rPr sz="1500" spc="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rodovia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após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o</a:t>
                      </a:r>
                      <a:r>
                        <a:rPr sz="1500" spc="-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impacto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pelas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fortes</a:t>
                      </a:r>
                      <a:r>
                        <a:rPr sz="150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chuvas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BLOQUEIO</a:t>
                      </a:r>
                      <a:r>
                        <a:rPr sz="1500" b="1" spc="2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PARCIAL</a:t>
                      </a:r>
                      <a:endParaRPr sz="1500" dirty="0">
                        <a:latin typeface="Montserrat Light" charset="0"/>
                        <a:cs typeface="Tahoma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Uma</a:t>
                      </a:r>
                      <a:r>
                        <a:rPr sz="1500" spc="-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das</a:t>
                      </a:r>
                      <a:r>
                        <a:rPr sz="150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vias</a:t>
                      </a:r>
                      <a:r>
                        <a:rPr sz="150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rodovia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  <a:p>
                      <a:pPr marL="71755" marR="534670">
                        <a:lnSpc>
                          <a:spcPct val="100000"/>
                        </a:lnSpc>
                      </a:pP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ainda</a:t>
                      </a:r>
                      <a:r>
                        <a:rPr sz="1500" spc="-1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pode</a:t>
                      </a:r>
                      <a:r>
                        <a:rPr sz="1500" spc="-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ser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utilizada; pequena/leve obstrução.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BLOQUEIO</a:t>
                      </a:r>
                      <a:r>
                        <a:rPr sz="1500" b="1" spc="2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-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TOTAL</a:t>
                      </a:r>
                      <a:endParaRPr sz="1500" dirty="0">
                        <a:latin typeface="Montserrat Light" charset="0"/>
                        <a:cs typeface="Tahoma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Via</a:t>
                      </a:r>
                      <a:r>
                        <a:rPr sz="150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totalmente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inacessível.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1755" marR="47625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INTERVALO</a:t>
                      </a:r>
                      <a:r>
                        <a:rPr sz="1500" b="1" spc="1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DE 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TEMPO</a:t>
                      </a:r>
                      <a:r>
                        <a:rPr sz="1500" b="1" spc="254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GASTO</a:t>
                      </a:r>
                      <a:endParaRPr sz="1500" dirty="0">
                        <a:latin typeface="Montserrat Light" charset="0"/>
                        <a:cs typeface="Tahoma"/>
                      </a:endParaRPr>
                    </a:p>
                    <a:p>
                      <a:pPr marL="71755" marR="256540">
                        <a:lnSpc>
                          <a:spcPct val="100000"/>
                        </a:lnSpc>
                      </a:pP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ADICIONAL</a:t>
                      </a:r>
                      <a:r>
                        <a:rPr sz="1500" b="1" spc="3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para realizar</a:t>
                      </a:r>
                      <a:r>
                        <a:rPr sz="1500" spc="-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o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deslocamento</a:t>
                      </a:r>
                      <a:r>
                        <a:rPr sz="1500" spc="10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pela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rodovia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  <a:p>
                      <a:pPr marL="71755" marR="666115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MÉTODO</a:t>
                      </a:r>
                      <a:r>
                        <a:rPr sz="1500" spc="17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ANÁLISE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  <a:p>
                      <a:pPr marL="71755" marR="14986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Simulação</a:t>
                      </a:r>
                      <a:r>
                        <a:rPr sz="150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do</a:t>
                      </a:r>
                      <a:r>
                        <a:rPr sz="1500" spc="-1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tempo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gasto</a:t>
                      </a:r>
                      <a:r>
                        <a:rPr sz="1500" spc="-7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pré</a:t>
                      </a:r>
                      <a:r>
                        <a:rPr sz="150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150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pós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impacto.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1755" marR="9525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QUANTIDADE</a:t>
                      </a:r>
                      <a:r>
                        <a:rPr sz="1500" b="1" spc="27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DE 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PESSOAS</a:t>
                      </a:r>
                      <a:r>
                        <a:rPr sz="1500" b="1" spc="2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AFETADAS</a:t>
                      </a:r>
                      <a:endParaRPr sz="1500" dirty="0">
                        <a:latin typeface="Montserrat Light" charset="0"/>
                        <a:cs typeface="Tahoma"/>
                      </a:endParaRPr>
                    </a:p>
                    <a:p>
                      <a:pPr marL="71755" marR="368935">
                        <a:lnSpc>
                          <a:spcPct val="100000"/>
                        </a:lnSpc>
                      </a:pP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dentro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do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raio</a:t>
                      </a:r>
                      <a:r>
                        <a:rPr sz="15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distância</a:t>
                      </a:r>
                      <a:r>
                        <a:rPr sz="1500" spc="-7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entre</a:t>
                      </a:r>
                      <a:r>
                        <a:rPr sz="1500" spc="-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interferência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15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o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município</a:t>
                      </a:r>
                      <a:r>
                        <a:rPr sz="1500" spc="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mais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próximo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  <a:p>
                      <a:pPr marL="71755" marR="66611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MÉTODO</a:t>
                      </a:r>
                      <a:r>
                        <a:rPr sz="1500" spc="17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ANÁLISE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  <a:p>
                      <a:pPr marL="71755" marR="6731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Avaliação</a:t>
                      </a:r>
                      <a:r>
                        <a:rPr sz="1500" spc="-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das</a:t>
                      </a:r>
                      <a:r>
                        <a:rPr sz="1500" spc="-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cidades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limítrofes</a:t>
                      </a:r>
                      <a:r>
                        <a:rPr sz="150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150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origem</a:t>
                      </a:r>
                      <a:r>
                        <a:rPr sz="15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1500" spc="-4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destino,</a:t>
                      </a:r>
                      <a:r>
                        <a:rPr sz="150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na</a:t>
                      </a:r>
                      <a:r>
                        <a:rPr sz="150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visão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macro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comunidades</a:t>
                      </a:r>
                      <a:r>
                        <a:rPr sz="1500" spc="8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utilizam</a:t>
                      </a:r>
                      <a:r>
                        <a:rPr sz="1500" spc="-7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tais</a:t>
                      </a:r>
                      <a:r>
                        <a:rPr sz="1500" spc="-7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rodovias.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2390" marR="2641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b="1" spc="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MAPEAMENTO</a:t>
                      </a:r>
                      <a:r>
                        <a:rPr sz="1500" b="1" spc="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DE </a:t>
                      </a: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COMÉRCIO, 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SERVIÇOS</a:t>
                      </a:r>
                      <a:r>
                        <a:rPr sz="1500" b="1" spc="1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E </a:t>
                      </a: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MUNICÍPIOS </a:t>
                      </a:r>
                      <a:r>
                        <a:rPr sz="1500" b="1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RELEVANTES</a:t>
                      </a:r>
                      <a:r>
                        <a:rPr sz="1500" b="1" spc="27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ao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redor</a:t>
                      </a:r>
                      <a:r>
                        <a:rPr sz="150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</a:t>
                      </a:r>
                      <a:r>
                        <a:rPr sz="150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rodovia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  <a:p>
                      <a:pPr marL="723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afetada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  <a:p>
                      <a:pPr marL="72390" marR="66548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MÉTODO</a:t>
                      </a:r>
                      <a:r>
                        <a:rPr sz="1500" spc="17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ANÁLISE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  <a:p>
                      <a:pPr marL="72390" marR="116839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Levantamento</a:t>
                      </a:r>
                      <a:r>
                        <a:rPr sz="150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vocação</a:t>
                      </a:r>
                      <a:r>
                        <a:rPr sz="1500" spc="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econômica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do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local,</a:t>
                      </a:r>
                      <a:r>
                        <a:rPr sz="150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necessidade</a:t>
                      </a:r>
                      <a:r>
                        <a:rPr sz="1500" spc="1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utilização</a:t>
                      </a:r>
                      <a:r>
                        <a:rPr sz="150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</a:t>
                      </a:r>
                      <a:r>
                        <a:rPr sz="150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rodovia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1500" spc="-7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se</a:t>
                      </a:r>
                      <a:r>
                        <a:rPr sz="1500" spc="-7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há</a:t>
                      </a:r>
                      <a:r>
                        <a:rPr sz="1500" spc="-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eixos</a:t>
                      </a:r>
                      <a:r>
                        <a:rPr sz="1500" spc="-7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ou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rodovias</a:t>
                      </a:r>
                      <a:r>
                        <a:rPr sz="1500" spc="-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alternativas.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2390" marR="2641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b="1" spc="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MAPEAMENTO</a:t>
                      </a:r>
                      <a:r>
                        <a:rPr sz="1500" b="1" spc="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DE </a:t>
                      </a: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HOSPITAIS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E 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UNIDADES</a:t>
                      </a:r>
                      <a:r>
                        <a:rPr sz="1500" b="1" spc="1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1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DE</a:t>
                      </a:r>
                      <a:endParaRPr sz="1500" dirty="0">
                        <a:latin typeface="Montserrat Light" charset="0"/>
                        <a:cs typeface="Tahoma"/>
                      </a:endParaRPr>
                    </a:p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SAÚDE</a:t>
                      </a:r>
                      <a:r>
                        <a:rPr sz="1500" b="1" spc="21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acessados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pela</a:t>
                      </a:r>
                      <a:r>
                        <a:rPr sz="1500" spc="-4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rodovia</a:t>
                      </a:r>
                      <a:r>
                        <a:rPr sz="1500" spc="-1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afetada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  <a:p>
                      <a:pPr marL="72390" marR="66548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MÉTODO</a:t>
                      </a:r>
                      <a:r>
                        <a:rPr sz="1500" spc="17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ANÁLISE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  <a:p>
                      <a:pPr marL="72390" marR="14922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Correlação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do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nível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1500" spc="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dependência</a:t>
                      </a:r>
                      <a:r>
                        <a:rPr sz="1500" spc="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comunidade</a:t>
                      </a:r>
                      <a:r>
                        <a:rPr sz="1500" spc="114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afetada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por</a:t>
                      </a:r>
                      <a:r>
                        <a:rPr sz="15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hospitais,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unidades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saúde, procedimentos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médicos,</a:t>
                      </a:r>
                      <a:r>
                        <a:rPr sz="1500" spc="-4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fármacos, </a:t>
                      </a:r>
                      <a:r>
                        <a:rPr sz="15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etc.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3025" marR="2641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b="1" spc="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MAPEAMENTO</a:t>
                      </a:r>
                      <a:r>
                        <a:rPr sz="1500" b="1" spc="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DE </a:t>
                      </a: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CAMINHOS 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ALTERNATIVOS</a:t>
                      </a:r>
                      <a:r>
                        <a:rPr sz="1500" b="1" spc="21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às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</a:pP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rodovias</a:t>
                      </a:r>
                      <a:r>
                        <a:rPr sz="1500" spc="-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afetadas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MÉTODO</a:t>
                      </a:r>
                      <a:r>
                        <a:rPr sz="1500" spc="17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ANÁLISE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  <a:p>
                      <a:pPr marL="73025" marR="13652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Avaliação</a:t>
                      </a:r>
                      <a:r>
                        <a:rPr sz="150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1500" spc="-4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cidades isoladas</a:t>
                      </a:r>
                      <a:r>
                        <a:rPr sz="1500" spc="-4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em</a:t>
                      </a:r>
                      <a:r>
                        <a:rPr sz="15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função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150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caminhos alternativos bloqueados.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3025" marR="19113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Indicador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fundamental</a:t>
                      </a:r>
                      <a:r>
                        <a:rPr sz="1500" spc="4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para 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quantificar</a:t>
                      </a:r>
                      <a:r>
                        <a:rPr sz="1500" b="1" spc="20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-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 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circulação</a:t>
                      </a:r>
                      <a:r>
                        <a:rPr sz="1500" b="1" spc="23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de 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veículos</a:t>
                      </a:r>
                      <a:r>
                        <a:rPr sz="1500" b="1" spc="9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em</a:t>
                      </a:r>
                      <a:r>
                        <a:rPr sz="1500" spc="4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um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determinado</a:t>
                      </a:r>
                      <a:r>
                        <a:rPr sz="1500" spc="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trecho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150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uma</a:t>
                      </a:r>
                      <a:r>
                        <a:rPr sz="150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rodovia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durante</a:t>
                      </a:r>
                      <a:r>
                        <a:rPr sz="150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um</a:t>
                      </a:r>
                      <a:r>
                        <a:rPr sz="1500" spc="-4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período específico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791">
                <a:tc gridSpan="14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PREMISSA</a:t>
                      </a:r>
                      <a:endParaRPr sz="1500" dirty="0">
                        <a:latin typeface="Montserrat ExtraBold" charset="0"/>
                        <a:cs typeface="Tahoma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3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BLOQUEIO</a:t>
                      </a:r>
                      <a:endParaRPr sz="1200" dirty="0">
                        <a:latin typeface="Montserrat Light" charset="0"/>
                        <a:cs typeface="Tahoma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PARCIAL</a:t>
                      </a:r>
                      <a:endParaRPr sz="120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0 </a:t>
                      </a:r>
                      <a:r>
                        <a:rPr sz="1200" b="1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</a:t>
                      </a:r>
                      <a:r>
                        <a:rPr sz="12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200" b="1" spc="-13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15</a:t>
                      </a:r>
                      <a:r>
                        <a:rPr sz="1200" b="1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MIN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MAIOR/IGUAL</a:t>
                      </a:r>
                      <a:r>
                        <a:rPr sz="1200" b="1" spc="-3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5MIL</a:t>
                      </a:r>
                      <a:endParaRPr sz="120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BAIXO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b="1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NÃO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BAIXO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b="1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500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59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BLOQUEIO</a:t>
                      </a:r>
                      <a:r>
                        <a:rPr sz="1200" b="1" spc="9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TOTAL</a:t>
                      </a:r>
                      <a:endParaRPr sz="120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2</a:t>
                      </a:r>
                      <a:endParaRPr sz="120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13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15</a:t>
                      </a:r>
                      <a:r>
                        <a:rPr sz="1200" b="1" spc="-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200" b="1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</a:t>
                      </a:r>
                      <a:r>
                        <a:rPr sz="12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30</a:t>
                      </a:r>
                      <a:r>
                        <a:rPr sz="1200" b="1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MIN</a:t>
                      </a:r>
                      <a:endParaRPr sz="120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2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5</a:t>
                      </a:r>
                      <a:r>
                        <a:rPr sz="1200" b="1" spc="-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200" b="1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</a:t>
                      </a:r>
                      <a:r>
                        <a:rPr sz="1200" b="1" spc="-3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25MIL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2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MÉDIO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2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SIM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5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ALTO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5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1.000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2</a:t>
                      </a:r>
                      <a:endParaRPr sz="120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5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30</a:t>
                      </a:r>
                      <a:r>
                        <a:rPr sz="1200" b="1" spc="-4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MIN</a:t>
                      </a:r>
                      <a:r>
                        <a:rPr sz="1200" b="1" spc="-3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200" b="1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</a:t>
                      </a:r>
                      <a:r>
                        <a:rPr sz="1200" b="1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200" b="1" spc="-204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</a:t>
                      </a:r>
                      <a:r>
                        <a:rPr sz="12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HORA</a:t>
                      </a:r>
                      <a:endParaRPr sz="120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3</a:t>
                      </a:r>
                      <a:endParaRPr sz="120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4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25</a:t>
                      </a:r>
                      <a:r>
                        <a:rPr sz="1200" b="1" spc="-1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200" b="1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</a:t>
                      </a:r>
                      <a:r>
                        <a:rPr sz="12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200MIL</a:t>
                      </a:r>
                      <a:endParaRPr sz="120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3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ALTO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3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5.000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3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5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204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</a:t>
                      </a:r>
                      <a:r>
                        <a:rPr sz="1200" b="1" spc="-1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200" b="1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</a:t>
                      </a:r>
                      <a:r>
                        <a:rPr sz="1200" b="1" spc="-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2</a:t>
                      </a:r>
                      <a:r>
                        <a:rPr sz="1200" b="1" spc="-3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HORAS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4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SUPERIOR </a:t>
                      </a:r>
                      <a:r>
                        <a:rPr sz="1200" b="1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</a:t>
                      </a:r>
                      <a:r>
                        <a:rPr sz="1200" b="1" spc="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200MIL</a:t>
                      </a:r>
                      <a:endParaRPr sz="120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4</a:t>
                      </a:r>
                      <a:endParaRPr sz="120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10.000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4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4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SUPERIOR </a:t>
                      </a:r>
                      <a:r>
                        <a:rPr sz="1200" b="1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</a:t>
                      </a:r>
                      <a:r>
                        <a:rPr sz="1200" b="1" spc="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2H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5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SUPERIOR </a:t>
                      </a:r>
                      <a:r>
                        <a:rPr sz="1200" b="1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</a:t>
                      </a:r>
                      <a:r>
                        <a:rPr sz="1200" b="1" spc="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10.000</a:t>
                      </a:r>
                      <a:endParaRPr sz="120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5</a:t>
                      </a:r>
                      <a:endParaRPr sz="120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4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ILHADO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6</a:t>
                      </a:r>
                      <a:endParaRPr sz="1200">
                        <a:latin typeface="Montserrat Light" charset="0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597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spc="-10" dirty="0">
                          <a:latin typeface="Montserrat Light" charset="0"/>
                          <a:cs typeface="Verdana"/>
                        </a:rPr>
                        <a:t>FONTE:</a:t>
                      </a:r>
                      <a:r>
                        <a:rPr sz="1000" spc="-15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Montserrat Light" charset="0"/>
                          <a:cs typeface="Verdana"/>
                        </a:rPr>
                        <a:t>CRBM</a:t>
                      </a:r>
                      <a:r>
                        <a:rPr sz="1000" spc="45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Montserrat Light" charset="0"/>
                          <a:cs typeface="Verdana"/>
                        </a:rPr>
                        <a:t>-</a:t>
                      </a:r>
                      <a:r>
                        <a:rPr sz="1000" spc="-10" dirty="0">
                          <a:latin typeface="Montserrat Light" charset="0"/>
                          <a:cs typeface="Verdana"/>
                        </a:rPr>
                        <a:t>RODOVIAS</a:t>
                      </a:r>
                      <a:r>
                        <a:rPr sz="1000" spc="20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Montserrat Light" charset="0"/>
                          <a:cs typeface="Verdana"/>
                        </a:rPr>
                        <a:t>GAÚCHAS</a:t>
                      </a:r>
                      <a:r>
                        <a:rPr sz="1000" spc="80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Montserrat Light" charset="0"/>
                          <a:cs typeface="Verdana"/>
                        </a:rPr>
                        <a:t>COM</a:t>
                      </a:r>
                      <a:endParaRPr sz="1000" dirty="0">
                        <a:latin typeface="Montserrat Light" charset="0"/>
                        <a:cs typeface="Verdana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Montserrat Light" charset="0"/>
                          <a:cs typeface="Verdana"/>
                        </a:rPr>
                        <a:t>ALTERAÇÃO</a:t>
                      </a:r>
                      <a:r>
                        <a:rPr sz="1000" spc="35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Montserrat Light" charset="0"/>
                          <a:cs typeface="Verdana"/>
                        </a:rPr>
                        <a:t>DE FLUXO</a:t>
                      </a:r>
                      <a:r>
                        <a:rPr sz="1000" spc="35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Montserrat Light" charset="0"/>
                          <a:cs typeface="Verdana"/>
                        </a:rPr>
                        <a:t>-Google My</a:t>
                      </a:r>
                      <a:r>
                        <a:rPr sz="1000" spc="-5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Montserrat Light" charset="0"/>
                          <a:cs typeface="Verdana"/>
                        </a:rPr>
                        <a:t>Maps</a:t>
                      </a:r>
                      <a:endParaRPr sz="10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spc="-10" dirty="0">
                          <a:latin typeface="Montserrat Light" charset="0"/>
                          <a:cs typeface="Verdana"/>
                        </a:rPr>
                        <a:t>FONTE:</a:t>
                      </a:r>
                      <a:r>
                        <a:rPr sz="1000" spc="-20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Montserrat Light" charset="0"/>
                          <a:cs typeface="Verdana"/>
                        </a:rPr>
                        <a:t>Modelo</a:t>
                      </a:r>
                      <a:r>
                        <a:rPr sz="1000" spc="45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Montserrat Light" charset="0"/>
                          <a:cs typeface="Verdana"/>
                        </a:rPr>
                        <a:t>matemático</a:t>
                      </a:r>
                      <a:r>
                        <a:rPr sz="1000" spc="45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Montserrat Light" charset="0"/>
                          <a:cs typeface="Verdana"/>
                        </a:rPr>
                        <a:t>utilizando</a:t>
                      </a:r>
                      <a:r>
                        <a:rPr sz="1000" spc="65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spc="-50" dirty="0">
                          <a:latin typeface="Montserrat Light" charset="0"/>
                          <a:cs typeface="Verdana"/>
                        </a:rPr>
                        <a:t>o</a:t>
                      </a:r>
                      <a:endParaRPr sz="1000" dirty="0">
                        <a:latin typeface="Montserrat Light" charset="0"/>
                        <a:cs typeface="Verdana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Montserrat Light" charset="0"/>
                          <a:cs typeface="Verdana"/>
                        </a:rPr>
                        <a:t>método</a:t>
                      </a:r>
                      <a:r>
                        <a:rPr sz="1000" spc="50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Montserrat Light" charset="0"/>
                          <a:cs typeface="Verdana"/>
                        </a:rPr>
                        <a:t>DJIKSTRA</a:t>
                      </a:r>
                      <a:endParaRPr sz="10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000">
                        <a:latin typeface="Montserrat Light" charset="0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Montserrat Light" charset="0"/>
                          <a:cs typeface="Verdana"/>
                        </a:rPr>
                        <a:t>FONTE:</a:t>
                      </a:r>
                      <a:r>
                        <a:rPr sz="1000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Montserrat Light" charset="0"/>
                          <a:cs typeface="Verdana"/>
                        </a:rPr>
                        <a:t>IBGE</a:t>
                      </a:r>
                      <a:endParaRPr sz="1000">
                        <a:latin typeface="Montserrat Light" charset="0"/>
                        <a:cs typeface="Verdana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000">
                        <a:latin typeface="Montserrat Light" charset="0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Montserrat Light" charset="0"/>
                          <a:cs typeface="Verdana"/>
                        </a:rPr>
                        <a:t>FONTE:IBGE</a:t>
                      </a:r>
                      <a:endParaRPr sz="1000">
                        <a:latin typeface="Montserrat Light" charset="0"/>
                        <a:cs typeface="Verdana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spc="-10" dirty="0">
                          <a:latin typeface="Montserrat Light" charset="0"/>
                          <a:cs typeface="Verdana"/>
                        </a:rPr>
                        <a:t>FONTE:</a:t>
                      </a:r>
                      <a:r>
                        <a:rPr sz="1000" spc="-45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Montserrat Light" charset="0"/>
                          <a:cs typeface="Verdana"/>
                        </a:rPr>
                        <a:t>Ministério</a:t>
                      </a:r>
                      <a:r>
                        <a:rPr sz="1000" spc="20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Montserrat Light" charset="0"/>
                          <a:cs typeface="Verdana"/>
                        </a:rPr>
                        <a:t>Da</a:t>
                      </a:r>
                      <a:r>
                        <a:rPr sz="1000" spc="-25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Montserrat Light" charset="0"/>
                          <a:cs typeface="Verdana"/>
                        </a:rPr>
                        <a:t>Saúde (Número</a:t>
                      </a:r>
                      <a:r>
                        <a:rPr sz="1000" spc="25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Montserrat Light" charset="0"/>
                          <a:cs typeface="Verdana"/>
                        </a:rPr>
                        <a:t>de</a:t>
                      </a:r>
                      <a:endParaRPr sz="1000" dirty="0">
                        <a:latin typeface="Montserrat Light" charset="0"/>
                        <a:cs typeface="Verdana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Montserrat Light" charset="0"/>
                          <a:cs typeface="Verdana"/>
                        </a:rPr>
                        <a:t>equipamentos</a:t>
                      </a:r>
                      <a:r>
                        <a:rPr sz="1000" spc="45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Montserrat Light" charset="0"/>
                          <a:cs typeface="Verdana"/>
                        </a:rPr>
                        <a:t>públicos)</a:t>
                      </a:r>
                      <a:endParaRPr sz="10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spc="-10" dirty="0">
                          <a:latin typeface="Montserrat Light" charset="0"/>
                          <a:cs typeface="Verdana"/>
                        </a:rPr>
                        <a:t>FONTE:</a:t>
                      </a:r>
                      <a:r>
                        <a:rPr sz="1000" spc="-15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Montserrat Light" charset="0"/>
                          <a:cs typeface="Verdana"/>
                        </a:rPr>
                        <a:t>CRBM</a:t>
                      </a:r>
                      <a:r>
                        <a:rPr sz="1000" spc="40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Montserrat Light" charset="0"/>
                          <a:cs typeface="Verdana"/>
                        </a:rPr>
                        <a:t>RODOVIAS</a:t>
                      </a:r>
                      <a:r>
                        <a:rPr sz="1000" spc="35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Montserrat Light" charset="0"/>
                          <a:cs typeface="Verdana"/>
                        </a:rPr>
                        <a:t>GAÚCHAS</a:t>
                      </a:r>
                      <a:r>
                        <a:rPr sz="1000" spc="65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Montserrat Light" charset="0"/>
                          <a:cs typeface="Verdana"/>
                        </a:rPr>
                        <a:t>COM</a:t>
                      </a:r>
                      <a:endParaRPr sz="1000" dirty="0">
                        <a:latin typeface="Montserrat Light" charset="0"/>
                        <a:cs typeface="Verdana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Montserrat Light" charset="0"/>
                          <a:cs typeface="Verdana"/>
                        </a:rPr>
                        <a:t>ALTERAÇÃO</a:t>
                      </a:r>
                      <a:r>
                        <a:rPr sz="1000" spc="35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Montserrat Light" charset="0"/>
                          <a:cs typeface="Verdana"/>
                        </a:rPr>
                        <a:t>DE FLUXO</a:t>
                      </a:r>
                      <a:r>
                        <a:rPr sz="1000" spc="25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Montserrat Light" charset="0"/>
                          <a:cs typeface="Verdana"/>
                        </a:rPr>
                        <a:t>Google</a:t>
                      </a:r>
                      <a:r>
                        <a:rPr sz="1000" spc="5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Montserrat Light" charset="0"/>
                          <a:cs typeface="Verdana"/>
                        </a:rPr>
                        <a:t>My</a:t>
                      </a:r>
                      <a:r>
                        <a:rPr sz="1000" spc="5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Montserrat Light" charset="0"/>
                          <a:cs typeface="Verdana"/>
                        </a:rPr>
                        <a:t>Maps</a:t>
                      </a:r>
                      <a:endParaRPr sz="10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000" dirty="0">
                        <a:latin typeface="Montserrat Light" charset="0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Montserrat Light" charset="0"/>
                          <a:cs typeface="Verdana"/>
                        </a:rPr>
                        <a:t>FONTE:</a:t>
                      </a:r>
                      <a:r>
                        <a:rPr sz="1000" dirty="0"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Montserrat Light" charset="0"/>
                          <a:cs typeface="Verdana"/>
                        </a:rPr>
                        <a:t>DAER</a:t>
                      </a:r>
                      <a:endParaRPr sz="10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87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633942-BD1E-50C0-F730-5EBCC6FD18AA}"/>
              </a:ext>
            </a:extLst>
          </p:cNvPr>
          <p:cNvSpPr txBox="1"/>
          <p:nvPr/>
        </p:nvSpPr>
        <p:spPr>
          <a:xfrm>
            <a:off x="1060450" y="473075"/>
            <a:ext cx="1497091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3413" algn="l"/>
              </a:tabLst>
            </a:pPr>
            <a:r>
              <a:rPr lang="pt-BR" sz="5200" dirty="0">
                <a:solidFill>
                  <a:srgbClr val="132743"/>
                </a:solidFill>
                <a:latin typeface="Montserrat Light" pitchFamily="2" charset="77"/>
              </a:rPr>
              <a:t>OBRAS </a:t>
            </a:r>
            <a:r>
              <a:rPr lang="pt-BR" sz="5200" dirty="0" smtClean="0">
                <a:solidFill>
                  <a:srgbClr val="132743"/>
                </a:solidFill>
                <a:latin typeface="Montserrat Light" pitchFamily="2" charset="77"/>
              </a:rPr>
              <a:t>PRIORITÁRIAS DAER:</a:t>
            </a:r>
            <a:endParaRPr lang="pt-BR" sz="5200" dirty="0">
              <a:solidFill>
                <a:srgbClr val="132743"/>
              </a:solidFill>
              <a:latin typeface="Montserrat Light" pitchFamily="2" charset="77"/>
            </a:endParaRPr>
          </a:p>
          <a:p>
            <a:pPr>
              <a:tabLst>
                <a:tab pos="4443413" algn="l"/>
              </a:tabLst>
            </a:pPr>
            <a:r>
              <a:rPr lang="pt-BR" sz="5200" dirty="0">
                <a:solidFill>
                  <a:srgbClr val="132743"/>
                </a:solidFill>
                <a:latin typeface="Montserrat Light" pitchFamily="2" charset="77"/>
              </a:rPr>
              <a:t>RODOVIAS ESTADUAIS </a:t>
            </a:r>
            <a:r>
              <a:rPr lang="pt-BR" sz="5200" dirty="0" smtClean="0">
                <a:solidFill>
                  <a:srgbClr val="132743"/>
                </a:solidFill>
                <a:latin typeface="Montserrat Light" pitchFamily="2" charset="77"/>
              </a:rPr>
              <a:t>PAVIMENTADAS</a:t>
            </a:r>
            <a:endParaRPr lang="x-none" sz="5200" dirty="0">
              <a:solidFill>
                <a:srgbClr val="132743"/>
              </a:solidFill>
              <a:latin typeface="Montserrat Light" pitchFamily="2" charset="77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graphicFrame>
        <p:nvGraphicFramePr>
          <p:cNvPr id="6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919417"/>
              </p:ext>
            </p:extLst>
          </p:nvPr>
        </p:nvGraphicFramePr>
        <p:xfrm>
          <a:off x="1060450" y="2533015"/>
          <a:ext cx="18288000" cy="67030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5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7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00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23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82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78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2000" b="0" spc="-25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Nº</a:t>
                      </a:r>
                      <a:endParaRPr sz="2000" b="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C8D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2000" b="0" spc="-1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Rodovia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C8D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2000" b="0" spc="4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Km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C8D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2000" b="0" spc="-1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Trecho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C8D1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2000" b="0" spc="-1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Situação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C8D1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2000" b="0" spc="-1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Interferência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C8D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VRS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843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-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Feliz</a:t>
                      </a:r>
                      <a:r>
                        <a:rPr sz="2000" b="0" spc="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4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Linha</a:t>
                      </a:r>
                      <a:r>
                        <a:rPr sz="2000" b="0" spc="5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Nova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2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2000" b="0" dirty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530</a:t>
                      </a:r>
                      <a:endParaRPr sz="2000" b="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5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Dilermando</a:t>
                      </a:r>
                      <a:r>
                        <a:rPr sz="2000" b="0" spc="5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de</a:t>
                      </a:r>
                      <a:r>
                        <a:rPr sz="2000" b="0" spc="8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Aguiar</a:t>
                      </a:r>
                      <a:r>
                        <a:rPr sz="2000" b="0" spc="6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8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São</a:t>
                      </a:r>
                      <a:r>
                        <a:rPr sz="2000" b="0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Pedro</a:t>
                      </a:r>
                      <a:r>
                        <a:rPr sz="2000" b="0" spc="6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</a:t>
                      </a:r>
                      <a:r>
                        <a:rPr sz="2000" b="0" spc="8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Sul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estrutura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3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 dirty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448</a:t>
                      </a:r>
                      <a:endParaRPr sz="2000" b="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8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44</a:t>
                      </a:r>
                      <a:r>
                        <a:rPr sz="2000" b="0" spc="-4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2000" b="0" spc="-7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49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 dirty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Farroupilha</a:t>
                      </a:r>
                      <a:r>
                        <a:rPr sz="2000" b="0" spc="10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9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Nova</a:t>
                      </a:r>
                      <a:r>
                        <a:rPr sz="2000" b="0" spc="10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Roma</a:t>
                      </a:r>
                      <a:r>
                        <a:rPr sz="2000" b="0" spc="1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</a:t>
                      </a:r>
                      <a:r>
                        <a:rPr sz="2000" b="0" spc="1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Sul</a:t>
                      </a:r>
                      <a:endParaRPr sz="2000" b="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Bloqueio</a:t>
                      </a:r>
                      <a:r>
                        <a:rPr sz="2000" b="0" spc="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Parcial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4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barreira</a:t>
                      </a:r>
                      <a:r>
                        <a:rPr sz="2000" b="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pista</a:t>
                      </a:r>
                      <a:r>
                        <a:rPr sz="2000" b="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danificada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4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RSC</a:t>
                      </a:r>
                      <a:r>
                        <a:rPr sz="2000" b="0" spc="-8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453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158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Caxias</a:t>
                      </a: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</a:t>
                      </a:r>
                      <a:r>
                        <a:rPr sz="2000" b="0" spc="5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Sul</a:t>
                      </a:r>
                      <a:r>
                        <a:rPr sz="2000" b="0" spc="4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Lajeado</a:t>
                      </a:r>
                      <a:r>
                        <a:rPr sz="2000" b="0" spc="6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Grande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Bloqueio</a:t>
                      </a:r>
                      <a:r>
                        <a:rPr sz="2000" b="0" spc="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Parcial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1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1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barreira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5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129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64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Colinas</a:t>
                      </a:r>
                      <a:r>
                        <a:rPr sz="2000" b="0" spc="9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e</a:t>
                      </a:r>
                      <a:r>
                        <a:rPr sz="2000" b="0" spc="8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Roca</a:t>
                      </a:r>
                      <a:r>
                        <a:rPr sz="2000" b="0" spc="8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Sales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Bloqueio</a:t>
                      </a:r>
                      <a:r>
                        <a:rPr sz="2000" b="0" spc="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Parcial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Erosão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na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pista</a:t>
                      </a:r>
                      <a:r>
                        <a:rPr sz="2000" b="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2000" b="0" spc="-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barreira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6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444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19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marL="1184275" marR="345440" indent="-832485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Estrada</a:t>
                      </a:r>
                      <a:r>
                        <a:rPr sz="2000" b="0" spc="10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</a:t>
                      </a:r>
                      <a:r>
                        <a:rPr sz="2000" b="0" spc="1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Vinho,</a:t>
                      </a:r>
                      <a:r>
                        <a:rPr sz="2000" b="0" spc="1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Monte</a:t>
                      </a:r>
                      <a:r>
                        <a:rPr sz="2000" b="0" spc="1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Belo</a:t>
                      </a:r>
                      <a:r>
                        <a:rPr sz="2000" b="0" spc="9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</a:t>
                      </a:r>
                      <a:r>
                        <a:rPr sz="2000" b="0" spc="9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Sul</a:t>
                      </a:r>
                      <a:r>
                        <a:rPr sz="2000" b="0" spc="1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–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Santa</a:t>
                      </a:r>
                      <a:r>
                        <a:rPr sz="2000" b="0" spc="7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Tereza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800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Bloqueio</a:t>
                      </a:r>
                      <a:r>
                        <a:rPr sz="2000" b="0" spc="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Parcial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pt-BR" sz="2000" b="0" dirty="0" smtClean="0">
                        <a:solidFill>
                          <a:srgbClr val="585858"/>
                        </a:solidFill>
                        <a:latin typeface="Montserrat Light" charset="0"/>
                        <a:cs typeface="Verdana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 err="1" smtClean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Erosão</a:t>
                      </a:r>
                      <a:r>
                        <a:rPr sz="2000" b="0" spc="-55" dirty="0" smtClean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na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pista</a:t>
                      </a:r>
                      <a:r>
                        <a:rPr sz="2000" b="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2000" b="0" spc="-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barreira</a:t>
                      </a:r>
                      <a:endParaRPr sz="2000" b="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7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348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51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Agudo</a:t>
                      </a:r>
                      <a:r>
                        <a:rPr sz="2000" b="0" spc="7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6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Dona</a:t>
                      </a:r>
                      <a:r>
                        <a:rPr sz="2000" b="0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Francisca</a:t>
                      </a:r>
                      <a:r>
                        <a:rPr sz="2000" b="0" spc="7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Faxinal</a:t>
                      </a:r>
                      <a:r>
                        <a:rPr sz="2000" b="0" spc="7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</a:t>
                      </a:r>
                      <a:r>
                        <a:rPr sz="2000" b="0" spc="7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Soturno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Bloqueio</a:t>
                      </a: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Total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Erosão</a:t>
                      </a:r>
                      <a:r>
                        <a:rPr sz="2000" b="0" spc="-4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do</a:t>
                      </a: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asfalto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8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348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35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Faxinal</a:t>
                      </a:r>
                      <a:r>
                        <a:rPr sz="2000" b="0" spc="8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</a:t>
                      </a:r>
                      <a:r>
                        <a:rPr sz="2000" b="0" spc="8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Soturno</a:t>
                      </a:r>
                      <a:r>
                        <a:rPr sz="2000" b="0" spc="6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7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Ivorá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estrutura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9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431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25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Dois</a:t>
                      </a: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Lajeados</a:t>
                      </a:r>
                      <a:r>
                        <a:rPr sz="2000" b="0" spc="7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São</a:t>
                      </a:r>
                      <a:r>
                        <a:rPr sz="2000" b="0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Valentim</a:t>
                      </a:r>
                      <a:r>
                        <a:rPr sz="2000" b="0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</a:t>
                      </a:r>
                      <a:r>
                        <a:rPr sz="2000" b="0" spc="6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Sul</a:t>
                      </a:r>
                      <a:r>
                        <a:rPr sz="2000" b="0" spc="5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5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Sta.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Tereza</a:t>
                      </a:r>
                      <a:r>
                        <a:rPr sz="2000" b="0" spc="3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7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Bento</a:t>
                      </a: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Gonçalves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Bloqueio</a:t>
                      </a: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Total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Erosão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na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pista</a:t>
                      </a:r>
                      <a:r>
                        <a:rPr sz="2000" b="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2000" b="0" spc="-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barreira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10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 dirty="0">
                        <a:latin typeface="Montserrat Light" charset="0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486</a:t>
                      </a:r>
                      <a:endParaRPr sz="2000" b="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 dirty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15</a:t>
                      </a:r>
                      <a:endParaRPr sz="2000" b="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Tainhas</a:t>
                      </a:r>
                      <a:r>
                        <a:rPr sz="2000" b="0" spc="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Itati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Bloqueio</a:t>
                      </a:r>
                      <a:r>
                        <a:rPr sz="2000" b="0" spc="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Parcial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pt-BR" sz="2000" b="0" dirty="0" smtClean="0">
                        <a:solidFill>
                          <a:srgbClr val="585858"/>
                        </a:solidFill>
                        <a:latin typeface="Montserrat Light" charset="0"/>
                        <a:cs typeface="Verdan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dirty="0" err="1" smtClean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15" dirty="0" smtClean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1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barreira</a:t>
                      </a:r>
                      <a:endParaRPr sz="2000" b="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761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633942-BD1E-50C0-F730-5EBCC6FD18AA}"/>
              </a:ext>
            </a:extLst>
          </p:cNvPr>
          <p:cNvSpPr txBox="1"/>
          <p:nvPr/>
        </p:nvSpPr>
        <p:spPr>
          <a:xfrm>
            <a:off x="1060450" y="473075"/>
            <a:ext cx="1497091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3413" algn="l"/>
              </a:tabLst>
            </a:pPr>
            <a:r>
              <a:rPr lang="pt-BR" sz="5200" dirty="0">
                <a:solidFill>
                  <a:srgbClr val="132743"/>
                </a:solidFill>
                <a:latin typeface="Montserrat Light" pitchFamily="2" charset="77"/>
              </a:rPr>
              <a:t>OBRAS </a:t>
            </a:r>
            <a:r>
              <a:rPr lang="pt-BR" sz="5200" dirty="0" smtClean="0">
                <a:solidFill>
                  <a:srgbClr val="132743"/>
                </a:solidFill>
                <a:latin typeface="Montserrat Light" pitchFamily="2" charset="77"/>
              </a:rPr>
              <a:t>PRIORITÁRIAS DAER:</a:t>
            </a:r>
            <a:endParaRPr lang="pt-BR" sz="5200" dirty="0">
              <a:solidFill>
                <a:srgbClr val="132743"/>
              </a:solidFill>
              <a:latin typeface="Montserrat Light" pitchFamily="2" charset="77"/>
            </a:endParaRPr>
          </a:p>
          <a:p>
            <a:pPr>
              <a:tabLst>
                <a:tab pos="4443413" algn="l"/>
              </a:tabLst>
            </a:pPr>
            <a:r>
              <a:rPr lang="pt-BR" sz="5200" dirty="0">
                <a:solidFill>
                  <a:srgbClr val="132743"/>
                </a:solidFill>
                <a:latin typeface="Montserrat Light" pitchFamily="2" charset="77"/>
              </a:rPr>
              <a:t>RODOVIAS ESTADUAIS </a:t>
            </a:r>
            <a:r>
              <a:rPr lang="pt-BR" sz="5200" dirty="0" smtClean="0">
                <a:solidFill>
                  <a:srgbClr val="132743"/>
                </a:solidFill>
                <a:latin typeface="Montserrat Light" pitchFamily="2" charset="77"/>
              </a:rPr>
              <a:t>PAVIMENTADAS</a:t>
            </a:r>
            <a:endParaRPr lang="x-none" sz="5200" dirty="0">
              <a:solidFill>
                <a:srgbClr val="132743"/>
              </a:solidFill>
              <a:latin typeface="Montserrat Light" pitchFamily="2" charset="77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graphicFrame>
        <p:nvGraphicFramePr>
          <p:cNvPr id="6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538375"/>
              </p:ext>
            </p:extLst>
          </p:nvPr>
        </p:nvGraphicFramePr>
        <p:xfrm>
          <a:off x="1060450" y="2533015"/>
          <a:ext cx="18288000" cy="68351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5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7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00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23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82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78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2000" b="0" spc="-25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Nº</a:t>
                      </a:r>
                      <a:endParaRPr sz="2000" b="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C8D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2000" b="0" spc="-1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Rodovia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C8D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2000" b="0" spc="4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Km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C8D1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2000" b="0" spc="-1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Trecho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C8D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2000" b="0" spc="-1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Situação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C8D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2000" b="0" spc="-1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Interferência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C8D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11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491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5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Marcelino</a:t>
                      </a:r>
                      <a:r>
                        <a:rPr sz="2000" b="0" spc="10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Ramos</a:t>
                      </a:r>
                      <a:r>
                        <a:rPr sz="2000" b="0" spc="1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1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BR-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153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Bloqueio</a:t>
                      </a: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Parcial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Pista</a:t>
                      </a:r>
                      <a:r>
                        <a:rPr sz="2000" b="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cedendo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12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640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0" spc="-17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15</a:t>
                      </a:r>
                      <a:r>
                        <a:rPr sz="2000" b="0" spc="-8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2000" b="0" spc="-7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17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Cacequi</a:t>
                      </a:r>
                      <a:r>
                        <a:rPr sz="2000" b="0" spc="10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8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Rosário</a:t>
                      </a:r>
                      <a:r>
                        <a:rPr sz="2000" b="0" spc="8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</a:t>
                      </a:r>
                      <a:r>
                        <a:rPr sz="2000" b="0" spc="9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Sul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Bloqueio</a:t>
                      </a: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Parcial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4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cabeceira</a:t>
                      </a: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2000" b="0" spc="-4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erosão</a:t>
                      </a:r>
                      <a:r>
                        <a:rPr sz="2000" b="0" spc="-4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na</a:t>
                      </a:r>
                      <a:r>
                        <a:rPr sz="2000" b="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pista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13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RSC</a:t>
                      </a:r>
                      <a:r>
                        <a:rPr sz="2000" b="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481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158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Cerro</a:t>
                      </a:r>
                      <a:r>
                        <a:rPr sz="2000" b="0" spc="7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Branco</a:t>
                      </a:r>
                      <a:r>
                        <a:rPr sz="2000" b="0" spc="9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9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Novo</a:t>
                      </a:r>
                      <a:r>
                        <a:rPr sz="2000" b="0" spc="10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Cabrais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Bloqueio</a:t>
                      </a: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Total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Risco</a:t>
                      </a:r>
                      <a:r>
                        <a:rPr sz="2000" b="0" spc="-4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4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desmoronamento,</a:t>
                      </a:r>
                      <a:r>
                        <a:rPr sz="2000" b="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erosão</a:t>
                      </a: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na</a:t>
                      </a:r>
                      <a:r>
                        <a:rPr sz="2000" b="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pista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14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 dirty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VRS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826</a:t>
                      </a:r>
                      <a:endParaRPr sz="2000" b="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04</a:t>
                      </a:r>
                      <a:r>
                        <a:rPr sz="2000" b="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2000" b="0" spc="-7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10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Feliz</a:t>
                      </a:r>
                      <a:r>
                        <a:rPr sz="2000" b="0" spc="4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4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Alto</a:t>
                      </a:r>
                      <a:r>
                        <a:rPr sz="2000" b="0" spc="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Feliz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Bloqueio</a:t>
                      </a: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Parcial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Erosão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na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pista</a:t>
                      </a:r>
                      <a:r>
                        <a:rPr sz="2000" b="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2000" b="0" spc="-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barreira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15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348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32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São</a:t>
                      </a:r>
                      <a:r>
                        <a:rPr sz="2000" b="0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João</a:t>
                      </a:r>
                      <a:r>
                        <a:rPr sz="2000" b="0" spc="6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</a:t>
                      </a:r>
                      <a:r>
                        <a:rPr sz="2000" b="0" spc="8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Polêsine</a:t>
                      </a:r>
                      <a:r>
                        <a:rPr sz="2000" b="0" spc="8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7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Ivorá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16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417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9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Itati</a:t>
                      </a:r>
                      <a:r>
                        <a:rPr sz="2000" b="0" spc="-1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Três</a:t>
                      </a:r>
                      <a:r>
                        <a:rPr sz="2000" b="0" spc="-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Forquilhas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estrutura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</a:t>
                      </a:r>
                      <a:r>
                        <a:rPr sz="2000" b="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17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441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22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Vista</a:t>
                      </a:r>
                      <a:r>
                        <a:rPr sz="2000" b="0" spc="8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Alegre</a:t>
                      </a:r>
                      <a:r>
                        <a:rPr sz="2000" b="0" spc="5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</a:t>
                      </a:r>
                      <a:r>
                        <a:rPr sz="2000" b="0" spc="9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Prata</a:t>
                      </a:r>
                      <a:r>
                        <a:rPr sz="2000" b="0" spc="8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7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Nova</a:t>
                      </a:r>
                      <a:r>
                        <a:rPr sz="2000" b="0" spc="9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Prata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18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332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6</a:t>
                      </a:r>
                      <a:r>
                        <a:rPr sz="2000" b="0" spc="-7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2000" b="0" spc="-7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8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Encantado</a:t>
                      </a:r>
                      <a:r>
                        <a:rPr sz="2000" b="0" spc="10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7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Arvorezinha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Bloqueio</a:t>
                      </a: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Parcial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marL="924560" marR="74930" indent="-84455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cabeceira</a:t>
                      </a: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ponte,</a:t>
                      </a:r>
                      <a:r>
                        <a:rPr sz="2000" b="0" spc="-4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erosão</a:t>
                      </a:r>
                      <a:r>
                        <a:rPr sz="2000" b="0" spc="-4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na</a:t>
                      </a:r>
                      <a:r>
                        <a:rPr sz="2000" b="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pista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2000" b="0" spc="-4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barreira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19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420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38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Aratiba</a:t>
                      </a:r>
                      <a:r>
                        <a:rPr sz="2000" b="0" spc="5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Divisa</a:t>
                      </a:r>
                      <a:r>
                        <a:rPr sz="2000" b="0" spc="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RS/SC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Bloqueio</a:t>
                      </a: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Parcial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1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1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barreira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20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422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64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Venâncio</a:t>
                      </a:r>
                      <a:r>
                        <a:rPr sz="2000" b="0" spc="1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Aires</a:t>
                      </a:r>
                      <a:r>
                        <a:rPr sz="2000" b="0" spc="1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1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Boqueirão</a:t>
                      </a:r>
                      <a:r>
                        <a:rPr sz="2000" b="0" spc="114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</a:t>
                      </a:r>
                      <a:r>
                        <a:rPr sz="2000" b="0" spc="14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Leão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Bloqueio</a:t>
                      </a: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Parcial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 dirty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1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1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barreira</a:t>
                      </a:r>
                      <a:endParaRPr sz="2000" b="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41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633942-BD1E-50C0-F730-5EBCC6FD18AA}"/>
              </a:ext>
            </a:extLst>
          </p:cNvPr>
          <p:cNvSpPr txBox="1"/>
          <p:nvPr/>
        </p:nvSpPr>
        <p:spPr>
          <a:xfrm>
            <a:off x="1060450" y="473075"/>
            <a:ext cx="1497091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3413" algn="l"/>
              </a:tabLst>
            </a:pPr>
            <a:r>
              <a:rPr lang="pt-BR" sz="5200" dirty="0">
                <a:solidFill>
                  <a:srgbClr val="132743"/>
                </a:solidFill>
                <a:latin typeface="Montserrat Light" pitchFamily="2" charset="77"/>
              </a:rPr>
              <a:t>OBRAS </a:t>
            </a:r>
            <a:r>
              <a:rPr lang="pt-BR" sz="5200" dirty="0" smtClean="0">
                <a:solidFill>
                  <a:srgbClr val="132743"/>
                </a:solidFill>
                <a:latin typeface="Montserrat Light" pitchFamily="2" charset="77"/>
              </a:rPr>
              <a:t>PRIORITÁRIAS DAER:</a:t>
            </a:r>
            <a:endParaRPr lang="pt-BR" sz="5200" dirty="0">
              <a:solidFill>
                <a:srgbClr val="132743"/>
              </a:solidFill>
              <a:latin typeface="Montserrat Light" pitchFamily="2" charset="77"/>
            </a:endParaRPr>
          </a:p>
          <a:p>
            <a:pPr>
              <a:tabLst>
                <a:tab pos="4443413" algn="l"/>
              </a:tabLst>
            </a:pPr>
            <a:r>
              <a:rPr lang="pt-BR" sz="5200" dirty="0">
                <a:solidFill>
                  <a:srgbClr val="132743"/>
                </a:solidFill>
                <a:latin typeface="Montserrat Light" pitchFamily="2" charset="77"/>
              </a:rPr>
              <a:t>RODOVIAS ESTADUAIS </a:t>
            </a:r>
            <a:r>
              <a:rPr lang="pt-BR" sz="5200" dirty="0" smtClean="0">
                <a:solidFill>
                  <a:srgbClr val="132743"/>
                </a:solidFill>
                <a:latin typeface="Montserrat Light" pitchFamily="2" charset="77"/>
              </a:rPr>
              <a:t>PAVIMENTADAS</a:t>
            </a:r>
            <a:endParaRPr lang="x-none" sz="5200" dirty="0">
              <a:solidFill>
                <a:srgbClr val="132743"/>
              </a:solidFill>
              <a:latin typeface="Montserrat Light" pitchFamily="2" charset="77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graphicFrame>
        <p:nvGraphicFramePr>
          <p:cNvPr id="6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497763"/>
              </p:ext>
            </p:extLst>
          </p:nvPr>
        </p:nvGraphicFramePr>
        <p:xfrm>
          <a:off x="1060450" y="2533015"/>
          <a:ext cx="18288000" cy="69043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5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7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00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23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82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78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2000" b="0" spc="-25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Nº</a:t>
                      </a:r>
                      <a:endParaRPr sz="2000" b="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C8D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2000" b="0" spc="-1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Rodovia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C8D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2000" b="0" spc="4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Km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C8D1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2000" b="0" spc="-1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Trecho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C8D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2000" b="0" spc="-1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Situação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C8D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2000" b="0" spc="-1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Interferência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C8D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 dirty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21</a:t>
                      </a:r>
                      <a:endParaRPr sz="2000" b="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 dirty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437</a:t>
                      </a:r>
                      <a:endParaRPr sz="2000" b="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8</a:t>
                      </a:r>
                      <a:r>
                        <a:rPr sz="2000" b="0" spc="-7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2000" b="0" spc="-8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10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Vila</a:t>
                      </a:r>
                      <a:r>
                        <a:rPr sz="2000" b="0" spc="8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Flores</a:t>
                      </a:r>
                      <a:r>
                        <a:rPr sz="2000" b="0" spc="8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8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Antônio</a:t>
                      </a:r>
                      <a:r>
                        <a:rPr sz="2000" b="0" spc="9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Prado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Bloqueio</a:t>
                      </a: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Parcial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Erosão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na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pista</a:t>
                      </a:r>
                      <a:r>
                        <a:rPr sz="2000" b="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2000" b="0" spc="-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barreira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22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421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33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000" b="0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Forquetinha</a:t>
                      </a:r>
                      <a:r>
                        <a:rPr sz="2000" b="0" spc="7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8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Sério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Bloqueio</a:t>
                      </a: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Parcial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Erosão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na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pista</a:t>
                      </a:r>
                      <a:r>
                        <a:rPr sz="2000" b="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2000" b="0" spc="-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barreira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23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RSC</a:t>
                      </a:r>
                      <a:r>
                        <a:rPr sz="2000" b="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153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304</a:t>
                      </a:r>
                      <a:r>
                        <a:rPr sz="2000" b="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2000" b="0" spc="-7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305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Herveiras</a:t>
                      </a:r>
                      <a:r>
                        <a:rPr sz="2000" b="0" spc="3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Vera</a:t>
                      </a:r>
                      <a:r>
                        <a:rPr sz="2000" b="0" spc="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Cruz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Bloqueio</a:t>
                      </a: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Parcial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4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barreira</a:t>
                      </a:r>
                      <a:r>
                        <a:rPr sz="2000" b="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pista</a:t>
                      </a:r>
                      <a:r>
                        <a:rPr sz="2000" b="0" spc="-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danificada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24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RSC</a:t>
                      </a:r>
                      <a:r>
                        <a:rPr sz="2000" b="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471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83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Sinimbu</a:t>
                      </a:r>
                      <a:r>
                        <a:rPr sz="2000" b="0" spc="9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9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3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Winck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estrutura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</a:t>
                      </a:r>
                      <a:r>
                        <a:rPr sz="2000" b="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25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433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7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Relvado</a:t>
                      </a:r>
                      <a:r>
                        <a:rPr sz="2000" b="0" spc="4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Encantado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estrutura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</a:t>
                      </a:r>
                      <a:r>
                        <a:rPr sz="2000" b="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26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149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160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 marL="1174750" marR="360680" indent="-806450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Restinga</a:t>
                      </a:r>
                      <a:r>
                        <a:rPr sz="2000" b="0" spc="9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Seca</a:t>
                      </a:r>
                      <a:r>
                        <a:rPr sz="2000" b="0" spc="10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8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Faxinal</a:t>
                      </a:r>
                      <a:r>
                        <a:rPr sz="2000" b="0" spc="9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</a:t>
                      </a:r>
                      <a:r>
                        <a:rPr sz="2000" b="0" spc="9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Soturno</a:t>
                      </a:r>
                      <a:r>
                        <a:rPr sz="2000" b="0" spc="10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–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Nova</a:t>
                      </a:r>
                      <a:r>
                        <a:rPr sz="2000" b="0" spc="9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Palma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Bloqueio</a:t>
                      </a: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Parcial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Erosão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na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pista</a:t>
                      </a:r>
                      <a:r>
                        <a:rPr sz="2000" b="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2000" b="0" spc="-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barreira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27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020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56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 marL="808990" marR="440690" indent="-361315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Taquara</a:t>
                      </a:r>
                      <a:r>
                        <a:rPr sz="2000" b="0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Igrejinha</a:t>
                      </a:r>
                      <a:r>
                        <a:rPr sz="2000" b="0" spc="3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1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Três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Coroas</a:t>
                      </a:r>
                      <a:r>
                        <a:rPr sz="2000" b="0" spc="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– </a:t>
                      </a:r>
                      <a:r>
                        <a:rPr sz="2000" b="0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São</a:t>
                      </a:r>
                      <a:r>
                        <a:rPr sz="2000" b="0" spc="7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Francisco</a:t>
                      </a:r>
                      <a:r>
                        <a:rPr sz="2000" b="0" spc="7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de</a:t>
                      </a:r>
                      <a:r>
                        <a:rPr sz="2000" b="0" spc="7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Paula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Bloqueio</a:t>
                      </a: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Parcial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Erosão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na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pista</a:t>
                      </a:r>
                      <a:r>
                        <a:rPr sz="2000" b="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2000" b="0" spc="-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barreira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28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484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16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São</a:t>
                      </a:r>
                      <a:r>
                        <a:rPr sz="2000" b="0" spc="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Francisco</a:t>
                      </a:r>
                      <a:r>
                        <a:rPr sz="2000" b="0" spc="4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de</a:t>
                      </a:r>
                      <a:r>
                        <a:rPr sz="2000" b="0" spc="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Paula</a:t>
                      </a:r>
                      <a:r>
                        <a:rPr sz="2000" b="0" spc="7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Maquiné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Bloqueio</a:t>
                      </a: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Total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Erosão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na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pista</a:t>
                      </a:r>
                      <a:r>
                        <a:rPr sz="2000" b="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2000" b="0" spc="-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barreira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29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452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spc="-17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13</a:t>
                      </a:r>
                      <a:r>
                        <a:rPr sz="2000" b="0" spc="-8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2000" b="0" spc="-7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22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Feliz</a:t>
                      </a:r>
                      <a:r>
                        <a:rPr sz="2000" b="0" spc="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Vale</a:t>
                      </a:r>
                      <a:r>
                        <a:rPr sz="2000" b="0" spc="4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Real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Bloqueio</a:t>
                      </a: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Parcial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2000" b="0" spc="-4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barreira</a:t>
                      </a:r>
                      <a:r>
                        <a:rPr sz="2000" b="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pista</a:t>
                      </a:r>
                      <a:r>
                        <a:rPr sz="2000" b="0" spc="-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danificada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17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 dirty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30</a:t>
                      </a:r>
                      <a:endParaRPr sz="2000" b="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403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3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Cachoeira</a:t>
                      </a:r>
                      <a:r>
                        <a:rPr sz="2000" b="0" spc="5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</a:t>
                      </a:r>
                      <a:r>
                        <a:rPr sz="2000" b="0" spc="7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Sul</a:t>
                      </a:r>
                      <a:r>
                        <a:rPr sz="2000" b="0" spc="6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-</a:t>
                      </a:r>
                      <a:r>
                        <a:rPr sz="2000" b="0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Rio</a:t>
                      </a:r>
                      <a:r>
                        <a:rPr sz="2000" b="0" spc="7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Pardo</a:t>
                      </a:r>
                      <a:endParaRPr sz="2000" b="0">
                        <a:latin typeface="Montserrat Light" charset="0"/>
                        <a:cs typeface="Tahom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Bloqueio</a:t>
                      </a:r>
                      <a:r>
                        <a:rPr sz="2000" b="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Parcial</a:t>
                      </a:r>
                      <a:endParaRPr sz="2000" b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b="0" dirty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Erosão</a:t>
                      </a:r>
                      <a:r>
                        <a:rPr sz="2000" b="0" spc="-8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na</a:t>
                      </a:r>
                      <a:r>
                        <a:rPr sz="2000" b="0" spc="-7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2000" b="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pista</a:t>
                      </a:r>
                      <a:endParaRPr sz="2000" b="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94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7" y="20636"/>
            <a:ext cx="20122792" cy="1129703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sp>
        <p:nvSpPr>
          <p:cNvPr id="16" name="object 6"/>
          <p:cNvSpPr txBox="1"/>
          <p:nvPr/>
        </p:nvSpPr>
        <p:spPr>
          <a:xfrm>
            <a:off x="1441450" y="3820349"/>
            <a:ext cx="14325600" cy="2672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8600" b="1" spc="145" dirty="0" smtClean="0">
                <a:solidFill>
                  <a:srgbClr val="FFFFFF"/>
                </a:solidFill>
                <a:latin typeface="Montserrat ExtraBold" charset="0"/>
                <a:cs typeface="Tahoma"/>
              </a:rPr>
              <a:t>PLANO DE AÇÃO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8600" b="1" spc="145" dirty="0" smtClean="0">
                <a:solidFill>
                  <a:srgbClr val="FFFFFF"/>
                </a:solidFill>
                <a:latin typeface="Montserrat ExtraBold" charset="0"/>
                <a:cs typeface="Tahoma"/>
              </a:rPr>
              <a:t>RODOVIAS ESTADUAIS</a:t>
            </a:r>
            <a:endParaRPr sz="8600" dirty="0">
              <a:latin typeface="Montserrat ExtraBold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605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20119873" cy="1131766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grpSp>
        <p:nvGrpSpPr>
          <p:cNvPr id="26" name="object 10"/>
          <p:cNvGrpSpPr/>
          <p:nvPr/>
        </p:nvGrpSpPr>
        <p:grpSpPr>
          <a:xfrm>
            <a:off x="786951" y="2292893"/>
            <a:ext cx="5262372" cy="1444752"/>
            <a:chOff x="813816" y="1918716"/>
            <a:chExt cx="5262372" cy="1444752"/>
          </a:xfrm>
        </p:grpSpPr>
        <p:pic>
          <p:nvPicPr>
            <p:cNvPr id="27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0684" y="2058924"/>
              <a:ext cx="5067300" cy="946403"/>
            </a:xfrm>
            <a:prstGeom prst="rect">
              <a:avLst/>
            </a:prstGeom>
          </p:spPr>
        </p:pic>
        <p:pic>
          <p:nvPicPr>
            <p:cNvPr id="28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3816" y="1918716"/>
              <a:ext cx="5262372" cy="1444752"/>
            </a:xfrm>
            <a:prstGeom prst="rect">
              <a:avLst/>
            </a:prstGeom>
          </p:spPr>
        </p:pic>
        <p:pic>
          <p:nvPicPr>
            <p:cNvPr id="29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6592" y="2084832"/>
              <a:ext cx="4960620" cy="839724"/>
            </a:xfrm>
            <a:prstGeom prst="rect">
              <a:avLst/>
            </a:prstGeom>
          </p:spPr>
        </p:pic>
      </p:grpSp>
      <p:sp>
        <p:nvSpPr>
          <p:cNvPr id="31" name="object 15"/>
          <p:cNvSpPr txBox="1">
            <a:spLocks/>
          </p:cNvSpPr>
          <p:nvPr/>
        </p:nvSpPr>
        <p:spPr>
          <a:xfrm>
            <a:off x="899727" y="2493756"/>
            <a:ext cx="4676457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4500" kern="0" spc="90" dirty="0" smtClean="0">
                <a:solidFill>
                  <a:schemeClr val="bg1"/>
                </a:solidFill>
                <a:latin typeface="Montserrat ExtraBold" charset="0"/>
              </a:rPr>
              <a:t>8</a:t>
            </a:r>
            <a:r>
              <a:rPr lang="pt-BR" sz="4500" kern="0" spc="-35" dirty="0" smtClean="0">
                <a:solidFill>
                  <a:schemeClr val="bg1"/>
                </a:solidFill>
                <a:latin typeface="Montserrat ExtraBold" charset="0"/>
              </a:rPr>
              <a:t> </a:t>
            </a:r>
            <a:r>
              <a:rPr lang="pt-BR" sz="4500" kern="0" spc="190" dirty="0" smtClean="0">
                <a:solidFill>
                  <a:schemeClr val="bg1"/>
                </a:solidFill>
                <a:latin typeface="Montserrat ExtraBold" charset="0"/>
              </a:rPr>
              <a:t>PONTES</a:t>
            </a:r>
            <a:r>
              <a:rPr lang="pt-BR" sz="4500" kern="0" spc="-35" dirty="0" smtClean="0">
                <a:solidFill>
                  <a:schemeClr val="bg1"/>
                </a:solidFill>
                <a:latin typeface="Montserrat ExtraBold" charset="0"/>
              </a:rPr>
              <a:t> </a:t>
            </a:r>
            <a:r>
              <a:rPr lang="pt-BR" sz="4500" kern="0" spc="225" dirty="0" smtClean="0">
                <a:solidFill>
                  <a:schemeClr val="bg1"/>
                </a:solidFill>
                <a:latin typeface="Montserrat ExtraBold" charset="0"/>
              </a:rPr>
              <a:t>EM</a:t>
            </a:r>
            <a:endParaRPr lang="pt-BR" sz="4500" kern="0" dirty="0">
              <a:solidFill>
                <a:schemeClr val="bg1"/>
              </a:solidFill>
              <a:latin typeface="Montserrat ExtraBold" charset="0"/>
            </a:endParaRPr>
          </a:p>
        </p:txBody>
      </p:sp>
      <p:grpSp>
        <p:nvGrpSpPr>
          <p:cNvPr id="32" name="object 16"/>
          <p:cNvGrpSpPr/>
          <p:nvPr/>
        </p:nvGrpSpPr>
        <p:grpSpPr>
          <a:xfrm>
            <a:off x="792353" y="3227106"/>
            <a:ext cx="9116568" cy="1554480"/>
            <a:chOff x="792480" y="2798064"/>
            <a:chExt cx="9116568" cy="1554480"/>
          </a:xfrm>
        </p:grpSpPr>
        <p:pic>
          <p:nvPicPr>
            <p:cNvPr id="33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9828" y="3031236"/>
              <a:ext cx="8999220" cy="850391"/>
            </a:xfrm>
            <a:prstGeom prst="rect">
              <a:avLst/>
            </a:prstGeom>
          </p:spPr>
        </p:pic>
        <p:pic>
          <p:nvPicPr>
            <p:cNvPr id="34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2480" y="2798064"/>
              <a:ext cx="9104376" cy="1554480"/>
            </a:xfrm>
            <a:prstGeom prst="rect">
              <a:avLst/>
            </a:prstGeom>
          </p:spPr>
        </p:pic>
        <p:pic>
          <p:nvPicPr>
            <p:cNvPr id="35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5736" y="3057144"/>
              <a:ext cx="8892540" cy="743711"/>
            </a:xfrm>
            <a:prstGeom prst="rect">
              <a:avLst/>
            </a:prstGeom>
          </p:spPr>
        </p:pic>
      </p:grpSp>
      <p:sp>
        <p:nvSpPr>
          <p:cNvPr id="37" name="object 21"/>
          <p:cNvSpPr txBox="1"/>
          <p:nvPr/>
        </p:nvSpPr>
        <p:spPr>
          <a:xfrm>
            <a:off x="1354518" y="3529331"/>
            <a:ext cx="7980045" cy="704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500" b="1" spc="140" dirty="0">
                <a:solidFill>
                  <a:srgbClr val="FFFFFF"/>
                </a:solidFill>
                <a:latin typeface="Montserrat ExtraBold" charset="0"/>
                <a:cs typeface="Tahoma"/>
              </a:rPr>
              <a:t>RODOVIAS</a:t>
            </a:r>
            <a:r>
              <a:rPr sz="4500" b="1" spc="-20" dirty="0">
                <a:solidFill>
                  <a:srgbClr val="FFFFFF"/>
                </a:solidFill>
                <a:latin typeface="Montserrat ExtraBold" charset="0"/>
                <a:cs typeface="Tahoma"/>
              </a:rPr>
              <a:t> </a:t>
            </a:r>
            <a:r>
              <a:rPr sz="4500" b="1" spc="90" dirty="0">
                <a:solidFill>
                  <a:srgbClr val="FFFFFF"/>
                </a:solidFill>
                <a:latin typeface="Montserrat ExtraBold" charset="0"/>
                <a:cs typeface="Tahoma"/>
              </a:rPr>
              <a:t>ESTADUAIS</a:t>
            </a:r>
            <a:endParaRPr sz="4500" dirty="0">
              <a:latin typeface="Montserrat ExtraBold" charset="0"/>
              <a:cs typeface="Tahoma"/>
            </a:endParaRPr>
          </a:p>
        </p:txBody>
      </p:sp>
      <p:sp>
        <p:nvSpPr>
          <p:cNvPr id="38" name="object 22"/>
          <p:cNvSpPr txBox="1"/>
          <p:nvPr/>
        </p:nvSpPr>
        <p:spPr>
          <a:xfrm>
            <a:off x="935736" y="4755514"/>
            <a:ext cx="1801114" cy="594361"/>
          </a:xfrm>
          <a:prstGeom prst="rect">
            <a:avLst/>
          </a:prstGeom>
          <a:solidFill>
            <a:srgbClr val="404040"/>
          </a:solidFill>
        </p:spPr>
        <p:txBody>
          <a:bodyPr vert="horz" wrap="square" lIns="0" tIns="41910" rIns="0" bIns="0" rtlCol="0">
            <a:spAutoFit/>
          </a:bodyPr>
          <a:lstStyle/>
          <a:p>
            <a:pPr marL="159385">
              <a:lnSpc>
                <a:spcPct val="100000"/>
              </a:lnSpc>
              <a:spcBef>
                <a:spcPts val="330"/>
              </a:spcBef>
            </a:pPr>
            <a:r>
              <a:rPr sz="3500" b="1" spc="90" dirty="0">
                <a:solidFill>
                  <a:srgbClr val="FFFFFF"/>
                </a:solidFill>
                <a:latin typeface="Montserrat ExtraBold" charset="0"/>
                <a:cs typeface="Tahoma"/>
              </a:rPr>
              <a:t>DAER</a:t>
            </a:r>
            <a:endParaRPr sz="3500" dirty="0">
              <a:latin typeface="Montserrat ExtraBold" charset="0"/>
              <a:cs typeface="Tahoma"/>
            </a:endParaRPr>
          </a:p>
        </p:txBody>
      </p:sp>
      <p:sp>
        <p:nvSpPr>
          <p:cNvPr id="39" name="object 23"/>
          <p:cNvSpPr txBox="1"/>
          <p:nvPr/>
        </p:nvSpPr>
        <p:spPr>
          <a:xfrm>
            <a:off x="914393" y="7091138"/>
            <a:ext cx="6108129" cy="473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000" dirty="0">
                <a:solidFill>
                  <a:srgbClr val="FFFFFF"/>
                </a:solidFill>
                <a:latin typeface="Montserrat ExtraBold" charset="0"/>
                <a:cs typeface="Verdana"/>
              </a:rPr>
              <a:t>INVESTIMENTO </a:t>
            </a:r>
            <a:r>
              <a:rPr sz="3000" spc="-10" dirty="0">
                <a:solidFill>
                  <a:srgbClr val="FFFFFF"/>
                </a:solidFill>
                <a:latin typeface="Montserrat ExtraBold" charset="0"/>
                <a:cs typeface="Verdana"/>
              </a:rPr>
              <a:t>ESTIMADO</a:t>
            </a:r>
            <a:endParaRPr sz="3000" dirty="0">
              <a:latin typeface="Montserrat ExtraBold" charset="0"/>
              <a:cs typeface="Verdana"/>
            </a:endParaRPr>
          </a:p>
        </p:txBody>
      </p:sp>
      <p:grpSp>
        <p:nvGrpSpPr>
          <p:cNvPr id="53" name="object 10"/>
          <p:cNvGrpSpPr/>
          <p:nvPr/>
        </p:nvGrpSpPr>
        <p:grpSpPr>
          <a:xfrm>
            <a:off x="786951" y="5857402"/>
            <a:ext cx="5946731" cy="1444752"/>
            <a:chOff x="813816" y="1918716"/>
            <a:chExt cx="5262372" cy="1444752"/>
          </a:xfrm>
        </p:grpSpPr>
        <p:pic>
          <p:nvPicPr>
            <p:cNvPr id="54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0684" y="2058924"/>
              <a:ext cx="5067300" cy="946403"/>
            </a:xfrm>
            <a:prstGeom prst="rect">
              <a:avLst/>
            </a:prstGeom>
          </p:spPr>
        </p:pic>
        <p:pic>
          <p:nvPicPr>
            <p:cNvPr id="55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3816" y="1918716"/>
              <a:ext cx="5262372" cy="1444752"/>
            </a:xfrm>
            <a:prstGeom prst="rect">
              <a:avLst/>
            </a:prstGeom>
          </p:spPr>
        </p:pic>
        <p:pic>
          <p:nvPicPr>
            <p:cNvPr id="56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6592" y="2084832"/>
              <a:ext cx="4960620" cy="839724"/>
            </a:xfrm>
            <a:prstGeom prst="rect">
              <a:avLst/>
            </a:prstGeom>
          </p:spPr>
        </p:pic>
      </p:grpSp>
      <p:sp>
        <p:nvSpPr>
          <p:cNvPr id="57" name="object 15"/>
          <p:cNvSpPr txBox="1">
            <a:spLocks/>
          </p:cNvSpPr>
          <p:nvPr/>
        </p:nvSpPr>
        <p:spPr>
          <a:xfrm>
            <a:off x="899728" y="6058265"/>
            <a:ext cx="5331289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88925">
              <a:lnSpc>
                <a:spcPct val="100000"/>
              </a:lnSpc>
              <a:spcBef>
                <a:spcPts val="530"/>
              </a:spcBef>
            </a:pPr>
            <a:r>
              <a:rPr lang="pt-BR" sz="4500" b="1" dirty="0">
                <a:solidFill>
                  <a:srgbClr val="FFFFFF"/>
                </a:solidFill>
                <a:latin typeface="Montserrat ExtraBold" charset="0"/>
                <a:cs typeface="Tahoma"/>
              </a:rPr>
              <a:t>R$</a:t>
            </a:r>
            <a:r>
              <a:rPr lang="pt-BR" sz="4500" b="1" spc="-95" dirty="0">
                <a:solidFill>
                  <a:srgbClr val="FFFFFF"/>
                </a:solidFill>
                <a:latin typeface="Montserrat ExtraBold" charset="0"/>
                <a:cs typeface="Tahoma"/>
              </a:rPr>
              <a:t> </a:t>
            </a:r>
            <a:r>
              <a:rPr lang="pt-BR" sz="4500" b="1" dirty="0" smtClean="0">
                <a:solidFill>
                  <a:srgbClr val="FFFFFF"/>
                </a:solidFill>
                <a:latin typeface="Montserrat ExtraBold" charset="0"/>
                <a:cs typeface="Tahoma"/>
              </a:rPr>
              <a:t>83</a:t>
            </a:r>
            <a:r>
              <a:rPr lang="pt-BR" sz="4500" b="1" spc="-95" dirty="0" smtClean="0">
                <a:solidFill>
                  <a:srgbClr val="FFFFFF"/>
                </a:solidFill>
                <a:latin typeface="Montserrat ExtraBold" charset="0"/>
                <a:cs typeface="Tahoma"/>
              </a:rPr>
              <a:t> </a:t>
            </a:r>
            <a:r>
              <a:rPr lang="pt-BR" sz="4500" b="1" spc="135" dirty="0">
                <a:solidFill>
                  <a:srgbClr val="FFFFFF"/>
                </a:solidFill>
                <a:latin typeface="Montserrat ExtraBold" charset="0"/>
                <a:cs typeface="Tahoma"/>
              </a:rPr>
              <a:t>milhões</a:t>
            </a:r>
            <a:endParaRPr lang="pt-BR" sz="4500" dirty="0">
              <a:latin typeface="Montserrat ExtraBold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23003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633942-BD1E-50C0-F730-5EBCC6FD18AA}"/>
              </a:ext>
            </a:extLst>
          </p:cNvPr>
          <p:cNvSpPr txBox="1"/>
          <p:nvPr/>
        </p:nvSpPr>
        <p:spPr>
          <a:xfrm>
            <a:off x="1060450" y="1006475"/>
            <a:ext cx="1524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3413" algn="l"/>
              </a:tabLst>
            </a:pPr>
            <a:r>
              <a:rPr lang="pt-BR" sz="5200" dirty="0" smtClean="0">
                <a:solidFill>
                  <a:srgbClr val="132743"/>
                </a:solidFill>
                <a:latin typeface="Montserrat Light" pitchFamily="2" charset="77"/>
              </a:rPr>
              <a:t>OBRAS PRIORITÁRIAS</a:t>
            </a:r>
            <a:endParaRPr lang="x-none" sz="5200" dirty="0">
              <a:solidFill>
                <a:srgbClr val="132743"/>
              </a:solidFill>
              <a:latin typeface="Montserrat Light" pitchFamily="2" charset="77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2D404D6-21F4-FCCE-F0A0-EAE5E01BE644}"/>
              </a:ext>
            </a:extLst>
          </p:cNvPr>
          <p:cNvSpPr txBox="1">
            <a:spLocks/>
          </p:cNvSpPr>
          <p:nvPr/>
        </p:nvSpPr>
        <p:spPr>
          <a:xfrm>
            <a:off x="1136650" y="1768475"/>
            <a:ext cx="11506200" cy="536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sz="3400" b="1" kern="0" spc="180" dirty="0" smtClean="0">
                <a:solidFill>
                  <a:srgbClr val="FB5A01"/>
                </a:solidFill>
                <a:latin typeface="Montserrat ExtraBold" pitchFamily="2" charset="77"/>
              </a:rPr>
              <a:t>8 PONTES EM RODOVIAS ESTADUAIS | DAER</a:t>
            </a:r>
            <a:endParaRPr lang="en-US" sz="3400" b="1" kern="0" dirty="0">
              <a:solidFill>
                <a:srgbClr val="FB5A01"/>
              </a:solidFill>
              <a:latin typeface="Montserrat ExtraBold" pitchFamily="2" charset="77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13328650" y="2759075"/>
            <a:ext cx="6621780" cy="6324600"/>
            <a:chOff x="4641850" y="4359275"/>
            <a:chExt cx="4792980" cy="4558278"/>
          </a:xfrm>
        </p:grpSpPr>
        <p:grpSp>
          <p:nvGrpSpPr>
            <p:cNvPr id="39" name="object 2"/>
            <p:cNvGrpSpPr/>
            <p:nvPr/>
          </p:nvGrpSpPr>
          <p:grpSpPr>
            <a:xfrm>
              <a:off x="4641850" y="4359275"/>
              <a:ext cx="4792980" cy="4558278"/>
              <a:chOff x="7318247" y="128015"/>
              <a:chExt cx="4792980" cy="4558278"/>
            </a:xfrm>
          </p:grpSpPr>
          <p:pic>
            <p:nvPicPr>
              <p:cNvPr id="40" name="object 3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318247" y="166158"/>
                <a:ext cx="4645152" cy="4520135"/>
              </a:xfrm>
              <a:prstGeom prst="rect">
                <a:avLst/>
              </a:prstGeom>
            </p:spPr>
          </p:pic>
          <p:pic>
            <p:nvPicPr>
              <p:cNvPr id="41" name="object 4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380731" y="128015"/>
                <a:ext cx="4730496" cy="4486656"/>
              </a:xfrm>
              <a:prstGeom prst="rect">
                <a:avLst/>
              </a:prstGeom>
            </p:spPr>
          </p:pic>
        </p:grpSp>
        <p:pic>
          <p:nvPicPr>
            <p:cNvPr id="4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71107" y="6079871"/>
              <a:ext cx="82296" cy="73151"/>
            </a:xfrm>
            <a:prstGeom prst="rect">
              <a:avLst/>
            </a:prstGeom>
          </p:spPr>
        </p:pic>
      </p:grpSp>
      <p:pic>
        <p:nvPicPr>
          <p:cNvPr id="44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8052" y="8125966"/>
            <a:ext cx="4063745" cy="2590304"/>
          </a:xfrm>
          <a:prstGeom prst="rect">
            <a:avLst/>
          </a:prstGeom>
        </p:spPr>
      </p:pic>
      <p:pic>
        <p:nvPicPr>
          <p:cNvPr id="45" name="object 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015920" y="5383858"/>
            <a:ext cx="4080019" cy="2599941"/>
          </a:xfrm>
          <a:prstGeom prst="rect">
            <a:avLst/>
          </a:prstGeom>
        </p:spPr>
      </p:pic>
      <p:pic>
        <p:nvPicPr>
          <p:cNvPr id="46" name="object 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015920" y="8125966"/>
            <a:ext cx="4103265" cy="2590304"/>
          </a:xfrm>
          <a:prstGeom prst="rect">
            <a:avLst/>
          </a:prstGeom>
        </p:spPr>
      </p:pic>
      <p:pic>
        <p:nvPicPr>
          <p:cNvPr id="47" name="object 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824311" y="5386266"/>
            <a:ext cx="4066070" cy="2597533"/>
          </a:xfrm>
          <a:prstGeom prst="rect">
            <a:avLst/>
          </a:prstGeom>
        </p:spPr>
      </p:pic>
      <p:pic>
        <p:nvPicPr>
          <p:cNvPr id="48" name="object 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28052" y="5369401"/>
            <a:ext cx="4073044" cy="2616810"/>
          </a:xfrm>
          <a:prstGeom prst="rect">
            <a:avLst/>
          </a:prstGeom>
        </p:spPr>
      </p:pic>
      <p:pic>
        <p:nvPicPr>
          <p:cNvPr id="49" name="object 1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815012" y="2661027"/>
            <a:ext cx="4080017" cy="2571026"/>
          </a:xfrm>
          <a:prstGeom prst="rect">
            <a:avLst/>
          </a:prstGeom>
        </p:spPr>
      </p:pic>
      <p:pic>
        <p:nvPicPr>
          <p:cNvPr id="50" name="object 1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28052" y="2661027"/>
            <a:ext cx="4063745" cy="2571026"/>
          </a:xfrm>
          <a:prstGeom prst="rect">
            <a:avLst/>
          </a:prstGeom>
        </p:spPr>
      </p:pic>
      <p:sp>
        <p:nvSpPr>
          <p:cNvPr id="51" name="object 14"/>
          <p:cNvSpPr txBox="1"/>
          <p:nvPr/>
        </p:nvSpPr>
        <p:spPr>
          <a:xfrm>
            <a:off x="2678523" y="2661027"/>
            <a:ext cx="2013855" cy="184666"/>
          </a:xfrm>
          <a:prstGeom prst="rect">
            <a:avLst/>
          </a:prstGeom>
          <a:solidFill>
            <a:srgbClr val="404040"/>
          </a:solidFill>
        </p:spPr>
        <p:txBody>
          <a:bodyPr vert="horz" wrap="square" lIns="0" tIns="30480" rIns="0" bIns="0" rtlCol="0">
            <a:spAutoFit/>
          </a:bodyPr>
          <a:lstStyle/>
          <a:p>
            <a:pPr marL="163830">
              <a:lnSpc>
                <a:spcPct val="100000"/>
              </a:lnSpc>
              <a:spcBef>
                <a:spcPts val="240"/>
              </a:spcBef>
            </a:pPr>
            <a:r>
              <a:rPr sz="1000" b="1" dirty="0">
                <a:solidFill>
                  <a:srgbClr val="FFFFFF"/>
                </a:solidFill>
                <a:latin typeface="Montserrat Light" charset="0"/>
                <a:cs typeface="Tahoma"/>
              </a:rPr>
              <a:t>VRS</a:t>
            </a:r>
            <a:r>
              <a:rPr sz="1000" b="1" spc="50" dirty="0">
                <a:solidFill>
                  <a:srgbClr val="FFFFFF"/>
                </a:solidFill>
                <a:latin typeface="Montserrat Light" charset="0"/>
                <a:cs typeface="Tahom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Montserrat Light" charset="0"/>
                <a:cs typeface="Tahoma"/>
              </a:rPr>
              <a:t>843</a:t>
            </a:r>
            <a:r>
              <a:rPr sz="1000" b="1" spc="35" dirty="0">
                <a:solidFill>
                  <a:srgbClr val="FFFFFF"/>
                </a:solidFill>
                <a:latin typeface="Montserrat Light" charset="0"/>
                <a:cs typeface="Tahoma"/>
              </a:rPr>
              <a:t> </a:t>
            </a:r>
            <a:r>
              <a:rPr sz="1000" b="1" spc="-150" dirty="0">
                <a:solidFill>
                  <a:srgbClr val="FFFFFF"/>
                </a:solidFill>
                <a:latin typeface="Montserrat Light" charset="0"/>
                <a:cs typeface="Tahoma"/>
              </a:rPr>
              <a:t>–</a:t>
            </a:r>
            <a:r>
              <a:rPr sz="1000" b="1" spc="45" dirty="0">
                <a:solidFill>
                  <a:srgbClr val="FFFFFF"/>
                </a:solidFill>
                <a:latin typeface="Montserrat Light" charset="0"/>
                <a:cs typeface="Tahom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Montserrat Light" charset="0"/>
                <a:cs typeface="Tahoma"/>
              </a:rPr>
              <a:t>KM</a:t>
            </a:r>
            <a:r>
              <a:rPr sz="1000" b="1" spc="45" dirty="0">
                <a:solidFill>
                  <a:srgbClr val="FFFFFF"/>
                </a:solidFill>
                <a:latin typeface="Montserrat Light" charset="0"/>
                <a:cs typeface="Tahoma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Montserrat Light" charset="0"/>
                <a:cs typeface="Tahoma"/>
              </a:rPr>
              <a:t>1</a:t>
            </a:r>
            <a:endParaRPr sz="1000" dirty="0">
              <a:latin typeface="Montserrat Light" charset="0"/>
              <a:cs typeface="Tahoma"/>
            </a:endParaRPr>
          </a:p>
        </p:txBody>
      </p:sp>
      <p:sp>
        <p:nvSpPr>
          <p:cNvPr id="52" name="object 15"/>
          <p:cNvSpPr txBox="1"/>
          <p:nvPr/>
        </p:nvSpPr>
        <p:spPr>
          <a:xfrm>
            <a:off x="6958473" y="2661027"/>
            <a:ext cx="1932487" cy="184666"/>
          </a:xfrm>
          <a:prstGeom prst="rect">
            <a:avLst/>
          </a:prstGeom>
          <a:solidFill>
            <a:srgbClr val="404040"/>
          </a:solidFill>
        </p:spPr>
        <p:txBody>
          <a:bodyPr vert="horz" wrap="square" lIns="0" tIns="30480" rIns="0" bIns="0" rtlCol="0">
            <a:spAutoFit/>
          </a:bodyPr>
          <a:lstStyle/>
          <a:p>
            <a:pPr marL="112395">
              <a:lnSpc>
                <a:spcPct val="100000"/>
              </a:lnSpc>
              <a:spcBef>
                <a:spcPts val="240"/>
              </a:spcBef>
            </a:pPr>
            <a:r>
              <a:rPr sz="1000" b="1" dirty="0">
                <a:solidFill>
                  <a:srgbClr val="FFFFFF"/>
                </a:solidFill>
                <a:latin typeface="Montserrat Light" charset="0"/>
                <a:cs typeface="Tahoma"/>
              </a:rPr>
              <a:t>ERS</a:t>
            </a:r>
            <a:r>
              <a:rPr sz="1000" b="1" spc="30" dirty="0">
                <a:solidFill>
                  <a:srgbClr val="FFFFFF"/>
                </a:solidFill>
                <a:latin typeface="Montserrat Light" charset="0"/>
                <a:cs typeface="Tahoma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Montserrat Light" charset="0"/>
                <a:cs typeface="Tahoma"/>
              </a:rPr>
              <a:t>441</a:t>
            </a:r>
            <a:r>
              <a:rPr sz="1000" b="1" spc="15" dirty="0">
                <a:solidFill>
                  <a:srgbClr val="FFFFFF"/>
                </a:solidFill>
                <a:latin typeface="Montserrat Light" charset="0"/>
                <a:cs typeface="Tahom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Montserrat Light" charset="0"/>
                <a:cs typeface="Tahoma"/>
              </a:rPr>
              <a:t>-</a:t>
            </a:r>
            <a:r>
              <a:rPr sz="1000" b="1" spc="20" dirty="0">
                <a:solidFill>
                  <a:srgbClr val="FFFFFF"/>
                </a:solidFill>
                <a:latin typeface="Montserrat Light" charset="0"/>
                <a:cs typeface="Tahom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Montserrat Light" charset="0"/>
                <a:cs typeface="Tahoma"/>
              </a:rPr>
              <a:t>KM</a:t>
            </a:r>
            <a:r>
              <a:rPr sz="1000" b="1" spc="15" dirty="0">
                <a:solidFill>
                  <a:srgbClr val="FFFFFF"/>
                </a:solidFill>
                <a:latin typeface="Montserrat Light" charset="0"/>
                <a:cs typeface="Tahoma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Montserrat Light" charset="0"/>
                <a:cs typeface="Tahoma"/>
              </a:rPr>
              <a:t>22</a:t>
            </a:r>
            <a:endParaRPr sz="1000">
              <a:latin typeface="Montserrat Light" charset="0"/>
              <a:cs typeface="Tahoma"/>
            </a:endParaRPr>
          </a:p>
        </p:txBody>
      </p:sp>
      <p:sp>
        <p:nvSpPr>
          <p:cNvPr id="53" name="object 16"/>
          <p:cNvSpPr txBox="1"/>
          <p:nvPr/>
        </p:nvSpPr>
        <p:spPr>
          <a:xfrm>
            <a:off x="2678523" y="5369401"/>
            <a:ext cx="2018699" cy="184025"/>
          </a:xfrm>
          <a:prstGeom prst="rect">
            <a:avLst/>
          </a:prstGeom>
          <a:solidFill>
            <a:srgbClr val="404040"/>
          </a:solidFill>
        </p:spPr>
        <p:txBody>
          <a:bodyPr vert="horz" wrap="square" lIns="0" tIns="29845" rIns="0" bIns="0" rtlCol="0">
            <a:spAutoFit/>
          </a:bodyPr>
          <a:lstStyle/>
          <a:p>
            <a:pPr marL="121285">
              <a:lnSpc>
                <a:spcPct val="100000"/>
              </a:lnSpc>
              <a:spcBef>
                <a:spcPts val="235"/>
              </a:spcBef>
            </a:pPr>
            <a:r>
              <a:rPr sz="1000" b="1" dirty="0">
                <a:solidFill>
                  <a:srgbClr val="FFFFFF"/>
                </a:solidFill>
                <a:latin typeface="Montserrat Light" charset="0"/>
                <a:cs typeface="Tahoma"/>
              </a:rPr>
              <a:t>ERS</a:t>
            </a:r>
            <a:r>
              <a:rPr sz="1000" b="1" spc="45" dirty="0">
                <a:solidFill>
                  <a:srgbClr val="FFFFFF"/>
                </a:solidFill>
                <a:latin typeface="Montserrat Light" charset="0"/>
                <a:cs typeface="Tahom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Montserrat Light" charset="0"/>
                <a:cs typeface="Tahoma"/>
              </a:rPr>
              <a:t>348</a:t>
            </a:r>
            <a:r>
              <a:rPr sz="1000" b="1" spc="45" dirty="0">
                <a:solidFill>
                  <a:srgbClr val="FFFFFF"/>
                </a:solidFill>
                <a:latin typeface="Montserrat Light" charset="0"/>
                <a:cs typeface="Tahoma"/>
              </a:rPr>
              <a:t> </a:t>
            </a:r>
            <a:r>
              <a:rPr sz="1000" b="1" spc="-150" dirty="0">
                <a:solidFill>
                  <a:srgbClr val="FFFFFF"/>
                </a:solidFill>
                <a:latin typeface="Montserrat Light" charset="0"/>
                <a:cs typeface="Tahoma"/>
              </a:rPr>
              <a:t>–</a:t>
            </a:r>
            <a:r>
              <a:rPr sz="1000" b="1" spc="40" dirty="0">
                <a:solidFill>
                  <a:srgbClr val="FFFFFF"/>
                </a:solidFill>
                <a:latin typeface="Montserrat Light" charset="0"/>
                <a:cs typeface="Tahom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Montserrat Light" charset="0"/>
                <a:cs typeface="Tahoma"/>
              </a:rPr>
              <a:t>KM</a:t>
            </a:r>
            <a:r>
              <a:rPr sz="1000" b="1" spc="35" dirty="0">
                <a:solidFill>
                  <a:srgbClr val="FFFFFF"/>
                </a:solidFill>
                <a:latin typeface="Montserrat Light" charset="0"/>
                <a:cs typeface="Tahoma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Montserrat Light" charset="0"/>
                <a:cs typeface="Tahoma"/>
              </a:rPr>
              <a:t>32</a:t>
            </a:r>
            <a:endParaRPr sz="1000">
              <a:latin typeface="Montserrat Light" charset="0"/>
              <a:cs typeface="Tahoma"/>
            </a:endParaRPr>
          </a:p>
        </p:txBody>
      </p:sp>
      <p:sp>
        <p:nvSpPr>
          <p:cNvPr id="54" name="object 17"/>
          <p:cNvSpPr txBox="1"/>
          <p:nvPr/>
        </p:nvSpPr>
        <p:spPr>
          <a:xfrm>
            <a:off x="11970737" y="8123555"/>
            <a:ext cx="1153680" cy="185948"/>
          </a:xfrm>
          <a:prstGeom prst="rect">
            <a:avLst/>
          </a:prstGeom>
          <a:solidFill>
            <a:srgbClr val="404040"/>
          </a:solidFill>
        </p:spPr>
        <p:txBody>
          <a:bodyPr vert="horz" wrap="square" lIns="0" tIns="31750" rIns="0" bIns="0" rtlCol="0">
            <a:spAutoFit/>
          </a:bodyPr>
          <a:lstStyle/>
          <a:p>
            <a:pPr marL="111760">
              <a:lnSpc>
                <a:spcPct val="100000"/>
              </a:lnSpc>
              <a:spcBef>
                <a:spcPts val="250"/>
              </a:spcBef>
            </a:pPr>
            <a:r>
              <a:rPr sz="1000" b="1" dirty="0">
                <a:solidFill>
                  <a:srgbClr val="FFFFFF"/>
                </a:solidFill>
                <a:latin typeface="Montserrat Light" charset="0"/>
                <a:cs typeface="Tahoma"/>
              </a:rPr>
              <a:t>ERS</a:t>
            </a:r>
            <a:r>
              <a:rPr sz="1000" b="1" spc="60" dirty="0">
                <a:solidFill>
                  <a:srgbClr val="FFFFFF"/>
                </a:solidFill>
                <a:latin typeface="Montserrat Light" charset="0"/>
                <a:cs typeface="Tahoma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Montserrat Light" charset="0"/>
                <a:cs typeface="Tahoma"/>
              </a:rPr>
              <a:t>433</a:t>
            </a:r>
            <a:endParaRPr sz="1000">
              <a:latin typeface="Montserrat Light" charset="0"/>
              <a:cs typeface="Tahoma"/>
            </a:endParaRPr>
          </a:p>
        </p:txBody>
      </p:sp>
      <p:sp>
        <p:nvSpPr>
          <p:cNvPr id="55" name="object 18"/>
          <p:cNvSpPr txBox="1"/>
          <p:nvPr/>
        </p:nvSpPr>
        <p:spPr>
          <a:xfrm>
            <a:off x="6714371" y="5386266"/>
            <a:ext cx="2176591" cy="184024"/>
          </a:xfrm>
          <a:prstGeom prst="rect">
            <a:avLst/>
          </a:prstGeom>
          <a:solidFill>
            <a:srgbClr val="404040"/>
          </a:solidFill>
        </p:spPr>
        <p:txBody>
          <a:bodyPr vert="horz" wrap="square" lIns="0" tIns="29844" rIns="0" bIns="0" rtlCol="0">
            <a:spAutoFit/>
          </a:bodyPr>
          <a:lstStyle/>
          <a:p>
            <a:pPr marL="175260">
              <a:lnSpc>
                <a:spcPct val="100000"/>
              </a:lnSpc>
              <a:spcBef>
                <a:spcPts val="234"/>
              </a:spcBef>
            </a:pPr>
            <a:r>
              <a:rPr sz="1000" b="1" dirty="0">
                <a:solidFill>
                  <a:srgbClr val="FFFFFF"/>
                </a:solidFill>
                <a:latin typeface="Montserrat Light" charset="0"/>
                <a:cs typeface="Tahoma"/>
              </a:rPr>
              <a:t>ERS</a:t>
            </a:r>
            <a:r>
              <a:rPr sz="1000" b="1" spc="45" dirty="0">
                <a:solidFill>
                  <a:srgbClr val="FFFFFF"/>
                </a:solidFill>
                <a:latin typeface="Montserrat Light" charset="0"/>
                <a:cs typeface="Tahom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Montserrat Light" charset="0"/>
                <a:cs typeface="Tahoma"/>
              </a:rPr>
              <a:t>348</a:t>
            </a:r>
            <a:r>
              <a:rPr sz="1000" b="1" spc="35" dirty="0">
                <a:solidFill>
                  <a:srgbClr val="FFFFFF"/>
                </a:solidFill>
                <a:latin typeface="Montserrat Light" charset="0"/>
                <a:cs typeface="Tahoma"/>
              </a:rPr>
              <a:t> </a:t>
            </a:r>
            <a:r>
              <a:rPr sz="1000" b="1" spc="-150" dirty="0">
                <a:solidFill>
                  <a:srgbClr val="FFFFFF"/>
                </a:solidFill>
                <a:latin typeface="Montserrat Light" charset="0"/>
                <a:cs typeface="Tahoma"/>
              </a:rPr>
              <a:t>–</a:t>
            </a:r>
            <a:r>
              <a:rPr sz="1000" b="1" spc="35" dirty="0">
                <a:solidFill>
                  <a:srgbClr val="FFFFFF"/>
                </a:solidFill>
                <a:latin typeface="Montserrat Light" charset="0"/>
                <a:cs typeface="Tahom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Montserrat Light" charset="0"/>
                <a:cs typeface="Tahoma"/>
              </a:rPr>
              <a:t>KM</a:t>
            </a:r>
            <a:r>
              <a:rPr sz="1000" b="1" spc="20" dirty="0">
                <a:solidFill>
                  <a:srgbClr val="FFFFFF"/>
                </a:solidFill>
                <a:latin typeface="Montserrat Light" charset="0"/>
                <a:cs typeface="Tahoma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Montserrat Light" charset="0"/>
                <a:cs typeface="Tahoma"/>
              </a:rPr>
              <a:t>35</a:t>
            </a:r>
            <a:endParaRPr sz="1000" dirty="0">
              <a:latin typeface="Montserrat Light" charset="0"/>
              <a:cs typeface="Tahoma"/>
            </a:endParaRPr>
          </a:p>
        </p:txBody>
      </p:sp>
      <p:sp>
        <p:nvSpPr>
          <p:cNvPr id="56" name="object 20"/>
          <p:cNvSpPr txBox="1"/>
          <p:nvPr/>
        </p:nvSpPr>
        <p:spPr>
          <a:xfrm>
            <a:off x="3508476" y="8123555"/>
            <a:ext cx="1183709" cy="185307"/>
          </a:xfrm>
          <a:prstGeom prst="rect">
            <a:avLst/>
          </a:prstGeom>
          <a:solidFill>
            <a:srgbClr val="404040"/>
          </a:solidFill>
        </p:spPr>
        <p:txBody>
          <a:bodyPr vert="horz" wrap="square" lIns="0" tIns="31115" rIns="0" bIns="0" rtlCol="0">
            <a:spAutoFit/>
          </a:bodyPr>
          <a:lstStyle/>
          <a:p>
            <a:pPr marL="121285">
              <a:lnSpc>
                <a:spcPct val="100000"/>
              </a:lnSpc>
              <a:spcBef>
                <a:spcPts val="245"/>
              </a:spcBef>
            </a:pPr>
            <a:r>
              <a:rPr sz="1000" b="1" dirty="0">
                <a:solidFill>
                  <a:srgbClr val="FFFFFF"/>
                </a:solidFill>
                <a:latin typeface="Montserrat Light" charset="0"/>
                <a:cs typeface="Tahoma"/>
              </a:rPr>
              <a:t>ERS</a:t>
            </a:r>
            <a:r>
              <a:rPr sz="1000" b="1" spc="60" dirty="0">
                <a:solidFill>
                  <a:srgbClr val="FFFFFF"/>
                </a:solidFill>
                <a:latin typeface="Montserrat Light" charset="0"/>
                <a:cs typeface="Tahoma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Montserrat Light" charset="0"/>
                <a:cs typeface="Tahoma"/>
              </a:rPr>
              <a:t>530</a:t>
            </a:r>
            <a:endParaRPr sz="1000">
              <a:latin typeface="Montserrat Light" charset="0"/>
              <a:cs typeface="Tahoma"/>
            </a:endParaRPr>
          </a:p>
        </p:txBody>
      </p:sp>
      <p:sp>
        <p:nvSpPr>
          <p:cNvPr id="57" name="object 22"/>
          <p:cNvSpPr txBox="1"/>
          <p:nvPr/>
        </p:nvSpPr>
        <p:spPr>
          <a:xfrm>
            <a:off x="11511672" y="9998075"/>
            <a:ext cx="1584267" cy="537327"/>
          </a:xfrm>
          <a:prstGeom prst="rect">
            <a:avLst/>
          </a:prstGeom>
          <a:solidFill>
            <a:srgbClr val="7E7E7E"/>
          </a:solidFill>
        </p:spPr>
        <p:txBody>
          <a:bodyPr vert="horz" wrap="square" lIns="0" tIns="13970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110"/>
              </a:spcBef>
            </a:pPr>
            <a:r>
              <a:rPr sz="1700" dirty="0" err="1" smtClean="0">
                <a:solidFill>
                  <a:srgbClr val="FFFFFF"/>
                </a:solidFill>
                <a:latin typeface="Montserrat Light" charset="0"/>
                <a:cs typeface="Verdana"/>
              </a:rPr>
              <a:t>Pórtico</a:t>
            </a:r>
            <a:r>
              <a:rPr lang="pt-BR" sz="1700" spc="100" dirty="0">
                <a:solidFill>
                  <a:srgbClr val="FFFFFF"/>
                </a:solidFill>
                <a:latin typeface="Montserrat Light" charset="0"/>
                <a:cs typeface="Verdana"/>
              </a:rPr>
              <a:t> </a:t>
            </a:r>
            <a:r>
              <a:rPr lang="pt-BR" sz="1700" spc="100" dirty="0" smtClean="0">
                <a:solidFill>
                  <a:srgbClr val="FFFFFF"/>
                </a:solidFill>
                <a:latin typeface="Montserrat Light" charset="0"/>
                <a:cs typeface="Verdana"/>
              </a:rPr>
              <a:t>colapsou</a:t>
            </a:r>
            <a:endParaRPr sz="1700" dirty="0">
              <a:latin typeface="Montserrat Light" charset="0"/>
              <a:cs typeface="Verdana"/>
            </a:endParaRPr>
          </a:p>
        </p:txBody>
      </p:sp>
      <p:pic>
        <p:nvPicPr>
          <p:cNvPr id="58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815012" y="8130785"/>
            <a:ext cx="4075369" cy="2592714"/>
          </a:xfrm>
          <a:prstGeom prst="rect">
            <a:avLst/>
          </a:prstGeom>
        </p:spPr>
      </p:pic>
      <p:sp>
        <p:nvSpPr>
          <p:cNvPr id="59" name="object 24"/>
          <p:cNvSpPr txBox="1"/>
          <p:nvPr/>
        </p:nvSpPr>
        <p:spPr>
          <a:xfrm>
            <a:off x="7786101" y="8123555"/>
            <a:ext cx="1104279" cy="188513"/>
          </a:xfrm>
          <a:prstGeom prst="rect">
            <a:avLst/>
          </a:prstGeom>
          <a:solidFill>
            <a:srgbClr val="404040"/>
          </a:solidFill>
        </p:spPr>
        <p:txBody>
          <a:bodyPr vert="horz" wrap="square" lIns="0" tIns="34290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270"/>
              </a:spcBef>
            </a:pPr>
            <a:r>
              <a:rPr sz="1000" b="1" dirty="0">
                <a:solidFill>
                  <a:srgbClr val="FFFFFF"/>
                </a:solidFill>
                <a:latin typeface="Montserrat Light" charset="0"/>
                <a:cs typeface="Tahoma"/>
              </a:rPr>
              <a:t>RSC</a:t>
            </a:r>
            <a:r>
              <a:rPr sz="1000" b="1" spc="65" dirty="0">
                <a:solidFill>
                  <a:srgbClr val="FFFFFF"/>
                </a:solidFill>
                <a:latin typeface="Montserrat Light" charset="0"/>
                <a:cs typeface="Tahoma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Montserrat Light" charset="0"/>
                <a:cs typeface="Tahoma"/>
              </a:rPr>
              <a:t>471</a:t>
            </a:r>
            <a:endParaRPr sz="1000">
              <a:latin typeface="Montserrat Light" charset="0"/>
              <a:cs typeface="Tahoma"/>
            </a:endParaRPr>
          </a:p>
        </p:txBody>
      </p:sp>
      <p:sp>
        <p:nvSpPr>
          <p:cNvPr id="60" name="object 25"/>
          <p:cNvSpPr txBox="1"/>
          <p:nvPr/>
        </p:nvSpPr>
        <p:spPr>
          <a:xfrm>
            <a:off x="574580" y="7559714"/>
            <a:ext cx="2322860" cy="226344"/>
          </a:xfrm>
          <a:prstGeom prst="rect">
            <a:avLst/>
          </a:prstGeom>
          <a:solidFill>
            <a:srgbClr val="E2CC56"/>
          </a:solidFill>
        </p:spPr>
        <p:txBody>
          <a:bodyPr vert="horz" wrap="square" lIns="0" tIns="41275" rIns="0" bIns="0" rtlCol="0">
            <a:spAutoFit/>
          </a:bodyPr>
          <a:lstStyle/>
          <a:p>
            <a:pPr marL="52705">
              <a:lnSpc>
                <a:spcPct val="100000"/>
              </a:lnSpc>
              <a:spcBef>
                <a:spcPts val="325"/>
              </a:spcBef>
            </a:pPr>
            <a:r>
              <a:rPr sz="1200" b="1" spc="75" dirty="0">
                <a:solidFill>
                  <a:srgbClr val="C64254"/>
                </a:solidFill>
                <a:latin typeface="Montserrat Light" charset="0"/>
                <a:cs typeface="Tahoma"/>
              </a:rPr>
              <a:t>FAXINAL</a:t>
            </a:r>
            <a:r>
              <a:rPr sz="1200" b="1" spc="95" dirty="0">
                <a:solidFill>
                  <a:srgbClr val="C64254"/>
                </a:solidFill>
                <a:latin typeface="Montserrat Light" charset="0"/>
                <a:cs typeface="Tahoma"/>
              </a:rPr>
              <a:t> </a:t>
            </a:r>
            <a:r>
              <a:rPr sz="1200" b="1" spc="90" dirty="0">
                <a:solidFill>
                  <a:srgbClr val="C64254"/>
                </a:solidFill>
                <a:latin typeface="Montserrat Light" charset="0"/>
                <a:cs typeface="Tahoma"/>
              </a:rPr>
              <a:t>DO</a:t>
            </a:r>
            <a:r>
              <a:rPr sz="1200" b="1" spc="120" dirty="0">
                <a:solidFill>
                  <a:srgbClr val="C64254"/>
                </a:solidFill>
                <a:latin typeface="Montserrat Light" charset="0"/>
                <a:cs typeface="Tahoma"/>
              </a:rPr>
              <a:t> </a:t>
            </a:r>
            <a:r>
              <a:rPr sz="1200" b="1" spc="75" dirty="0">
                <a:solidFill>
                  <a:srgbClr val="C64254"/>
                </a:solidFill>
                <a:latin typeface="Montserrat Light" charset="0"/>
                <a:cs typeface="Tahoma"/>
              </a:rPr>
              <a:t>SOTURNO</a:t>
            </a:r>
            <a:endParaRPr sz="1200" dirty="0">
              <a:latin typeface="Montserrat Light" charset="0"/>
              <a:cs typeface="Tahoma"/>
            </a:endParaRPr>
          </a:p>
        </p:txBody>
      </p:sp>
      <p:sp>
        <p:nvSpPr>
          <p:cNvPr id="61" name="object 26"/>
          <p:cNvSpPr txBox="1"/>
          <p:nvPr/>
        </p:nvSpPr>
        <p:spPr>
          <a:xfrm>
            <a:off x="572256" y="10306639"/>
            <a:ext cx="2571807" cy="244298"/>
          </a:xfrm>
          <a:prstGeom prst="rect">
            <a:avLst/>
          </a:prstGeom>
          <a:solidFill>
            <a:srgbClr val="E2CC56"/>
          </a:solidFill>
        </p:spPr>
        <p:txBody>
          <a:bodyPr vert="horz" wrap="square" lIns="0" tIns="59055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465"/>
              </a:spcBef>
            </a:pPr>
            <a:r>
              <a:rPr sz="1200" b="1" spc="85" dirty="0">
                <a:solidFill>
                  <a:srgbClr val="C64254"/>
                </a:solidFill>
                <a:latin typeface="Montserrat Light" charset="0"/>
                <a:cs typeface="Tahoma"/>
              </a:rPr>
              <a:t>DILERMANDO</a:t>
            </a:r>
            <a:r>
              <a:rPr sz="1200" b="1" spc="100" dirty="0">
                <a:solidFill>
                  <a:srgbClr val="C64254"/>
                </a:solidFill>
                <a:latin typeface="Montserrat Light" charset="0"/>
                <a:cs typeface="Tahoma"/>
              </a:rPr>
              <a:t> </a:t>
            </a:r>
            <a:r>
              <a:rPr sz="1200" b="1" spc="85" dirty="0">
                <a:solidFill>
                  <a:srgbClr val="C64254"/>
                </a:solidFill>
                <a:latin typeface="Montserrat Light" charset="0"/>
                <a:cs typeface="Tahoma"/>
              </a:rPr>
              <a:t>DE</a:t>
            </a:r>
            <a:r>
              <a:rPr sz="1200" b="1" spc="125" dirty="0">
                <a:solidFill>
                  <a:srgbClr val="C64254"/>
                </a:solidFill>
                <a:latin typeface="Montserrat Light" charset="0"/>
                <a:cs typeface="Tahoma"/>
              </a:rPr>
              <a:t> </a:t>
            </a:r>
            <a:r>
              <a:rPr sz="1200" b="1" spc="55" dirty="0">
                <a:solidFill>
                  <a:srgbClr val="C64254"/>
                </a:solidFill>
                <a:latin typeface="Montserrat Light" charset="0"/>
                <a:cs typeface="Tahoma"/>
              </a:rPr>
              <a:t>AGUIAR</a:t>
            </a:r>
            <a:endParaRPr sz="1200" dirty="0">
              <a:latin typeface="Montserrat Light" charset="0"/>
              <a:cs typeface="Tahoma"/>
            </a:endParaRPr>
          </a:p>
        </p:txBody>
      </p:sp>
      <p:sp>
        <p:nvSpPr>
          <p:cNvPr id="62" name="object 27"/>
          <p:cNvSpPr txBox="1"/>
          <p:nvPr/>
        </p:nvSpPr>
        <p:spPr>
          <a:xfrm>
            <a:off x="562958" y="4783870"/>
            <a:ext cx="753622" cy="234680"/>
          </a:xfrm>
          <a:prstGeom prst="rect">
            <a:avLst/>
          </a:prstGeom>
          <a:solidFill>
            <a:srgbClr val="E2CC56"/>
          </a:solidFill>
        </p:spPr>
        <p:txBody>
          <a:bodyPr vert="horz" wrap="square" lIns="0" tIns="49530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390"/>
              </a:spcBef>
            </a:pPr>
            <a:r>
              <a:rPr sz="1200" b="1" spc="50" dirty="0">
                <a:solidFill>
                  <a:srgbClr val="C64254"/>
                </a:solidFill>
                <a:latin typeface="Montserrat Light" charset="0"/>
                <a:cs typeface="Tahoma"/>
              </a:rPr>
              <a:t>FELIZ</a:t>
            </a:r>
            <a:endParaRPr sz="1200" dirty="0">
              <a:latin typeface="Montserrat Light" charset="0"/>
              <a:cs typeface="Tahoma"/>
            </a:endParaRPr>
          </a:p>
        </p:txBody>
      </p:sp>
      <p:sp>
        <p:nvSpPr>
          <p:cNvPr id="63" name="object 28"/>
          <p:cNvSpPr txBox="1"/>
          <p:nvPr/>
        </p:nvSpPr>
        <p:spPr>
          <a:xfrm>
            <a:off x="4749916" y="7552483"/>
            <a:ext cx="2322860" cy="226344"/>
          </a:xfrm>
          <a:prstGeom prst="rect">
            <a:avLst/>
          </a:prstGeom>
          <a:solidFill>
            <a:srgbClr val="E2CC56"/>
          </a:solidFill>
        </p:spPr>
        <p:txBody>
          <a:bodyPr vert="horz" wrap="square" lIns="0" tIns="41275" rIns="0" bIns="0" rtlCol="0">
            <a:spAutoFit/>
          </a:bodyPr>
          <a:lstStyle/>
          <a:p>
            <a:pPr marL="52705">
              <a:lnSpc>
                <a:spcPct val="100000"/>
              </a:lnSpc>
              <a:spcBef>
                <a:spcPts val="325"/>
              </a:spcBef>
            </a:pPr>
            <a:r>
              <a:rPr sz="1200" b="1" spc="75" dirty="0">
                <a:solidFill>
                  <a:srgbClr val="C64254"/>
                </a:solidFill>
                <a:latin typeface="Montserrat Light" charset="0"/>
                <a:cs typeface="Tahoma"/>
              </a:rPr>
              <a:t>FAXINAL</a:t>
            </a:r>
            <a:r>
              <a:rPr sz="1200" b="1" spc="100" dirty="0">
                <a:solidFill>
                  <a:srgbClr val="C64254"/>
                </a:solidFill>
                <a:latin typeface="Montserrat Light" charset="0"/>
                <a:cs typeface="Tahoma"/>
              </a:rPr>
              <a:t> </a:t>
            </a:r>
            <a:r>
              <a:rPr sz="1200" b="1" spc="95" dirty="0">
                <a:solidFill>
                  <a:srgbClr val="C64254"/>
                </a:solidFill>
                <a:latin typeface="Montserrat Light" charset="0"/>
                <a:cs typeface="Tahoma"/>
              </a:rPr>
              <a:t>DO</a:t>
            </a:r>
            <a:r>
              <a:rPr sz="1200" b="1" spc="130" dirty="0">
                <a:solidFill>
                  <a:srgbClr val="C64254"/>
                </a:solidFill>
                <a:latin typeface="Montserrat Light" charset="0"/>
                <a:cs typeface="Tahoma"/>
              </a:rPr>
              <a:t> </a:t>
            </a:r>
            <a:r>
              <a:rPr sz="1200" b="1" spc="80" dirty="0">
                <a:solidFill>
                  <a:srgbClr val="C64254"/>
                </a:solidFill>
                <a:latin typeface="Montserrat Light" charset="0"/>
                <a:cs typeface="Tahoma"/>
              </a:rPr>
              <a:t>SOTURNO</a:t>
            </a:r>
            <a:endParaRPr sz="1200" dirty="0">
              <a:latin typeface="Montserrat Light" charset="0"/>
              <a:cs typeface="Tahoma"/>
            </a:endParaRPr>
          </a:p>
        </p:txBody>
      </p:sp>
      <p:sp>
        <p:nvSpPr>
          <p:cNvPr id="64" name="object 29"/>
          <p:cNvSpPr txBox="1"/>
          <p:nvPr/>
        </p:nvSpPr>
        <p:spPr>
          <a:xfrm>
            <a:off x="8983372" y="7566941"/>
            <a:ext cx="705188" cy="226344"/>
          </a:xfrm>
          <a:prstGeom prst="rect">
            <a:avLst/>
          </a:prstGeom>
          <a:solidFill>
            <a:srgbClr val="E2CC56"/>
          </a:solidFill>
        </p:spPr>
        <p:txBody>
          <a:bodyPr vert="horz" wrap="square" lIns="0" tIns="41275" rIns="0" bIns="0" rtlCol="0">
            <a:spAutoFit/>
          </a:bodyPr>
          <a:lstStyle/>
          <a:p>
            <a:pPr marL="52705">
              <a:lnSpc>
                <a:spcPct val="100000"/>
              </a:lnSpc>
              <a:spcBef>
                <a:spcPts val="325"/>
              </a:spcBef>
            </a:pPr>
            <a:r>
              <a:rPr sz="1200" b="1" spc="-10" dirty="0">
                <a:solidFill>
                  <a:srgbClr val="C64254"/>
                </a:solidFill>
                <a:latin typeface="Montserrat Light" charset="0"/>
                <a:cs typeface="Tahoma"/>
              </a:rPr>
              <a:t>ITATI</a:t>
            </a:r>
            <a:endParaRPr sz="1200">
              <a:latin typeface="Montserrat Light" charset="0"/>
              <a:cs typeface="Tahoma"/>
            </a:endParaRPr>
          </a:p>
        </p:txBody>
      </p:sp>
      <p:sp>
        <p:nvSpPr>
          <p:cNvPr id="65" name="object 30"/>
          <p:cNvSpPr txBox="1"/>
          <p:nvPr/>
        </p:nvSpPr>
        <p:spPr>
          <a:xfrm>
            <a:off x="4770840" y="10306639"/>
            <a:ext cx="1072313" cy="226344"/>
          </a:xfrm>
          <a:prstGeom prst="rect">
            <a:avLst/>
          </a:prstGeom>
          <a:solidFill>
            <a:srgbClr val="E2CC56"/>
          </a:solidFill>
        </p:spPr>
        <p:txBody>
          <a:bodyPr vert="horz" wrap="square" lIns="0" tIns="41275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325"/>
              </a:spcBef>
            </a:pPr>
            <a:r>
              <a:rPr sz="1200" b="1" spc="35" dirty="0">
                <a:solidFill>
                  <a:srgbClr val="C64254"/>
                </a:solidFill>
                <a:latin typeface="Montserrat Light" charset="0"/>
                <a:cs typeface="Tahoma"/>
              </a:rPr>
              <a:t>SINIMBU</a:t>
            </a:r>
            <a:endParaRPr sz="1200">
              <a:latin typeface="Montserrat Light" charset="0"/>
              <a:cs typeface="Tahoma"/>
            </a:endParaRPr>
          </a:p>
        </p:txBody>
      </p:sp>
      <p:sp>
        <p:nvSpPr>
          <p:cNvPr id="66" name="object 31"/>
          <p:cNvSpPr txBox="1"/>
          <p:nvPr/>
        </p:nvSpPr>
        <p:spPr>
          <a:xfrm>
            <a:off x="8950825" y="10306639"/>
            <a:ext cx="1074250" cy="226344"/>
          </a:xfrm>
          <a:prstGeom prst="rect">
            <a:avLst/>
          </a:prstGeom>
          <a:solidFill>
            <a:srgbClr val="E2CC56"/>
          </a:solidFill>
        </p:spPr>
        <p:txBody>
          <a:bodyPr vert="horz" wrap="square" lIns="0" tIns="41275" rIns="0" bIns="0" rtlCol="0">
            <a:spAutoFit/>
          </a:bodyPr>
          <a:lstStyle/>
          <a:p>
            <a:pPr marL="52705">
              <a:lnSpc>
                <a:spcPct val="100000"/>
              </a:lnSpc>
              <a:spcBef>
                <a:spcPts val="325"/>
              </a:spcBef>
            </a:pPr>
            <a:r>
              <a:rPr sz="1200" b="1" spc="90" dirty="0">
                <a:solidFill>
                  <a:srgbClr val="C64254"/>
                </a:solidFill>
                <a:latin typeface="Montserrat Light" charset="0"/>
                <a:cs typeface="Tahoma"/>
              </a:rPr>
              <a:t>RELVADO</a:t>
            </a:r>
            <a:endParaRPr sz="1200">
              <a:latin typeface="Montserrat Light" charset="0"/>
              <a:cs typeface="Tahoma"/>
            </a:endParaRPr>
          </a:p>
        </p:txBody>
      </p:sp>
      <p:sp>
        <p:nvSpPr>
          <p:cNvPr id="67" name="object 32"/>
          <p:cNvSpPr txBox="1"/>
          <p:nvPr/>
        </p:nvSpPr>
        <p:spPr>
          <a:xfrm>
            <a:off x="4780138" y="4812785"/>
            <a:ext cx="2580523" cy="225062"/>
          </a:xfrm>
          <a:prstGeom prst="rect">
            <a:avLst/>
          </a:prstGeom>
          <a:solidFill>
            <a:srgbClr val="E2CC56"/>
          </a:solidFill>
        </p:spPr>
        <p:txBody>
          <a:bodyPr vert="horz" wrap="square" lIns="0" tIns="40005" rIns="0" bIns="0" rtlCol="0">
            <a:spAutoFit/>
          </a:bodyPr>
          <a:lstStyle/>
          <a:p>
            <a:pPr marL="52705">
              <a:lnSpc>
                <a:spcPct val="100000"/>
              </a:lnSpc>
              <a:spcBef>
                <a:spcPts val="315"/>
              </a:spcBef>
            </a:pPr>
            <a:r>
              <a:rPr sz="1200" b="1" spc="55" dirty="0">
                <a:solidFill>
                  <a:srgbClr val="C64254"/>
                </a:solidFill>
                <a:latin typeface="Montserrat Light" charset="0"/>
                <a:cs typeface="Tahoma"/>
              </a:rPr>
              <a:t>VISTA</a:t>
            </a:r>
            <a:r>
              <a:rPr sz="1200" b="1" spc="105" dirty="0">
                <a:solidFill>
                  <a:srgbClr val="C64254"/>
                </a:solidFill>
                <a:latin typeface="Montserrat Light" charset="0"/>
                <a:cs typeface="Tahoma"/>
              </a:rPr>
              <a:t> </a:t>
            </a:r>
            <a:r>
              <a:rPr sz="1200" b="1" spc="90" dirty="0">
                <a:solidFill>
                  <a:srgbClr val="C64254"/>
                </a:solidFill>
                <a:latin typeface="Montserrat Light" charset="0"/>
                <a:cs typeface="Tahoma"/>
              </a:rPr>
              <a:t>ALEGRE DO</a:t>
            </a:r>
            <a:r>
              <a:rPr sz="1200" b="1" spc="120" dirty="0">
                <a:solidFill>
                  <a:srgbClr val="C64254"/>
                </a:solidFill>
                <a:latin typeface="Montserrat Light" charset="0"/>
                <a:cs typeface="Tahoma"/>
              </a:rPr>
              <a:t> </a:t>
            </a:r>
            <a:r>
              <a:rPr sz="1200" b="1" spc="80" dirty="0">
                <a:solidFill>
                  <a:srgbClr val="C64254"/>
                </a:solidFill>
                <a:latin typeface="Montserrat Light" charset="0"/>
                <a:cs typeface="Tahoma"/>
              </a:rPr>
              <a:t>PRATA</a:t>
            </a:r>
            <a:endParaRPr sz="1200" dirty="0">
              <a:latin typeface="Montserrat Light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9478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633942-BD1E-50C0-F730-5EBCC6FD18AA}"/>
              </a:ext>
            </a:extLst>
          </p:cNvPr>
          <p:cNvSpPr txBox="1"/>
          <p:nvPr/>
        </p:nvSpPr>
        <p:spPr>
          <a:xfrm>
            <a:off x="1060450" y="1006475"/>
            <a:ext cx="1524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3413" algn="l"/>
              </a:tabLst>
            </a:pPr>
            <a:r>
              <a:rPr lang="pt-BR" sz="5200" dirty="0" smtClean="0">
                <a:solidFill>
                  <a:srgbClr val="132743"/>
                </a:solidFill>
                <a:latin typeface="Montserrat Light" pitchFamily="2" charset="77"/>
              </a:rPr>
              <a:t>OBRAS PRIORITÁRIAS</a:t>
            </a:r>
            <a:endParaRPr lang="x-none" sz="5200" dirty="0">
              <a:solidFill>
                <a:srgbClr val="132743"/>
              </a:solidFill>
              <a:latin typeface="Montserrat Light" pitchFamily="2" charset="77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2D404D6-21F4-FCCE-F0A0-EAE5E01BE644}"/>
              </a:ext>
            </a:extLst>
          </p:cNvPr>
          <p:cNvSpPr txBox="1">
            <a:spLocks/>
          </p:cNvSpPr>
          <p:nvPr/>
        </p:nvSpPr>
        <p:spPr>
          <a:xfrm>
            <a:off x="1136650" y="1768475"/>
            <a:ext cx="11506200" cy="536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sz="3400" b="1" kern="0" spc="180" dirty="0" smtClean="0">
                <a:solidFill>
                  <a:srgbClr val="FB5A01"/>
                </a:solidFill>
                <a:latin typeface="Montserrat ExtraBold" pitchFamily="2" charset="77"/>
              </a:rPr>
              <a:t>8 PONTES EM RODOVIAS ESTADUAIS | DAER</a:t>
            </a:r>
            <a:endParaRPr lang="en-US" sz="3400" b="1" kern="0" dirty="0">
              <a:solidFill>
                <a:srgbClr val="FB5A01"/>
              </a:solidFill>
              <a:latin typeface="Montserrat ExtraBold" pitchFamily="2" charset="77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13328650" y="2759075"/>
            <a:ext cx="6621780" cy="6324600"/>
            <a:chOff x="4641850" y="4359275"/>
            <a:chExt cx="4792980" cy="4558278"/>
          </a:xfrm>
        </p:grpSpPr>
        <p:grpSp>
          <p:nvGrpSpPr>
            <p:cNvPr id="39" name="object 2"/>
            <p:cNvGrpSpPr/>
            <p:nvPr/>
          </p:nvGrpSpPr>
          <p:grpSpPr>
            <a:xfrm>
              <a:off x="4641850" y="4359275"/>
              <a:ext cx="4792980" cy="4558278"/>
              <a:chOff x="7318247" y="128015"/>
              <a:chExt cx="4792980" cy="4558278"/>
            </a:xfrm>
          </p:grpSpPr>
          <p:pic>
            <p:nvPicPr>
              <p:cNvPr id="40" name="object 3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318247" y="166158"/>
                <a:ext cx="4645152" cy="4520135"/>
              </a:xfrm>
              <a:prstGeom prst="rect">
                <a:avLst/>
              </a:prstGeom>
            </p:spPr>
          </p:pic>
          <p:pic>
            <p:nvPicPr>
              <p:cNvPr id="41" name="object 4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380731" y="128015"/>
                <a:ext cx="4730496" cy="4486656"/>
              </a:xfrm>
              <a:prstGeom prst="rect">
                <a:avLst/>
              </a:prstGeom>
            </p:spPr>
          </p:pic>
        </p:grpSp>
        <p:pic>
          <p:nvPicPr>
            <p:cNvPr id="4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71107" y="6079871"/>
              <a:ext cx="82296" cy="73151"/>
            </a:xfrm>
            <a:prstGeom prst="rect">
              <a:avLst/>
            </a:prstGeom>
          </p:spPr>
        </p:pic>
      </p:grpSp>
      <p:graphicFrame>
        <p:nvGraphicFramePr>
          <p:cNvPr id="35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526712"/>
              </p:ext>
            </p:extLst>
          </p:nvPr>
        </p:nvGraphicFramePr>
        <p:xfrm>
          <a:off x="603249" y="2525537"/>
          <a:ext cx="12725401" cy="67083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0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801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31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71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A6A6A6"/>
                      </a:solidFill>
                      <a:prstDash val="solid"/>
                    </a:lnR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b="1" spc="6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PONTE</a:t>
                      </a:r>
                      <a:endParaRPr sz="180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90A123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RODOVIA</a:t>
                      </a:r>
                      <a:endParaRPr sz="1800">
                        <a:latin typeface="Montserrat Light" charset="0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90A1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b="1" spc="75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VALOR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(est.)</a:t>
                      </a:r>
                      <a:endParaRPr sz="1800">
                        <a:latin typeface="Montserrat Light" charset="0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90A123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b="1" spc="8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DANO</a:t>
                      </a:r>
                      <a:endParaRPr sz="1800">
                        <a:latin typeface="Montserrat Light" charset="0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90A1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9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800" spc="-4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1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b="1" spc="5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Ponte</a:t>
                      </a:r>
                      <a:r>
                        <a:rPr sz="18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spc="7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de</a:t>
                      </a:r>
                      <a:r>
                        <a:rPr sz="1800" b="1" spc="-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Feliz</a:t>
                      </a:r>
                      <a:endParaRPr sz="1800">
                        <a:latin typeface="Montserrat Light" charset="0"/>
                        <a:cs typeface="Tahoma"/>
                      </a:endParaRPr>
                    </a:p>
                  </a:txBody>
                  <a:tcPr marL="0" marR="0" marT="65404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VRS</a:t>
                      </a:r>
                      <a:r>
                        <a:rPr sz="1800" spc="-1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843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65404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R$</a:t>
                      </a:r>
                      <a:r>
                        <a:rPr sz="1800" spc="-1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11.774.368,32</a:t>
                      </a:r>
                      <a:endParaRPr sz="18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1800" spc="-4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180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4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180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2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1854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1800" b="1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Ponte</a:t>
                      </a:r>
                      <a:r>
                        <a:rPr sz="1800" b="1" spc="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spc="6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de</a:t>
                      </a:r>
                      <a:r>
                        <a:rPr sz="1800" b="1" spc="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Vista</a:t>
                      </a:r>
                      <a:r>
                        <a:rPr sz="1800" b="1" spc="3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spc="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Alegre</a:t>
                      </a:r>
                      <a:r>
                        <a:rPr sz="1800" b="1" spc="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spc="7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</a:t>
                      </a:r>
                      <a:r>
                        <a:rPr sz="1800" b="1" spc="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Prata</a:t>
                      </a:r>
                      <a:endParaRPr sz="180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1854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18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1800" spc="-114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441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18732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R$</a:t>
                      </a:r>
                      <a:r>
                        <a:rPr sz="1800" spc="-1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lang="pt-BR" sz="1800" spc="-40" dirty="0" smtClean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16.670.920,53</a:t>
                      </a:r>
                      <a:endParaRPr sz="18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1854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594" marR="925194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1800" spc="1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1800" spc="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r>
                        <a:rPr sz="1800" spc="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com </a:t>
                      </a: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alagamento</a:t>
                      </a:r>
                      <a:r>
                        <a:rPr sz="180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no</a:t>
                      </a:r>
                      <a:r>
                        <a:rPr sz="1800" spc="-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trecho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9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80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3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800" b="1" spc="5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Ponte</a:t>
                      </a:r>
                      <a:r>
                        <a:rPr sz="1800" b="1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spc="6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de</a:t>
                      </a:r>
                      <a:r>
                        <a:rPr sz="1800" b="1" spc="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Faxinal</a:t>
                      </a:r>
                      <a:r>
                        <a:rPr sz="1800" b="1" spc="1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spc="6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</a:t>
                      </a:r>
                      <a:r>
                        <a:rPr sz="1800" b="1" spc="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Soturno </a:t>
                      </a:r>
                      <a:r>
                        <a:rPr sz="1800" b="1" spc="10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km</a:t>
                      </a:r>
                      <a:r>
                        <a:rPr sz="1800" b="1" spc="3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32</a:t>
                      </a:r>
                      <a:r>
                        <a:rPr sz="1800" b="1" spc="3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spc="-27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/</a:t>
                      </a:r>
                      <a:r>
                        <a:rPr sz="1800" b="1" spc="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Ivorá</a:t>
                      </a:r>
                      <a:endParaRPr sz="1800">
                        <a:latin typeface="Montserrat Light" charset="0"/>
                        <a:cs typeface="Tahoma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1800" spc="-114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348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R$</a:t>
                      </a:r>
                      <a:r>
                        <a:rPr sz="1800" spc="-1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11.774.368,32</a:t>
                      </a:r>
                      <a:endParaRPr sz="18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1800" spc="-1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1800" spc="-1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9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80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b="1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Ponte</a:t>
                      </a:r>
                      <a:r>
                        <a:rPr sz="1800" b="1" spc="-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Itati</a:t>
                      </a:r>
                      <a:endParaRPr sz="1800">
                        <a:latin typeface="Montserrat Light" charset="0"/>
                        <a:cs typeface="Tahoma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1800" spc="-1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417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R$</a:t>
                      </a:r>
                      <a:r>
                        <a:rPr sz="1800" spc="-1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8.634.536,77</a:t>
                      </a:r>
                      <a:endParaRPr sz="18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180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</a:t>
                      </a:r>
                      <a:r>
                        <a:rPr sz="180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estrutura</a:t>
                      </a:r>
                      <a:r>
                        <a:rPr sz="180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</a:t>
                      </a:r>
                      <a:r>
                        <a:rPr sz="180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44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80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5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800" b="1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Ponte </a:t>
                      </a:r>
                      <a:r>
                        <a:rPr sz="1800" b="1" spc="6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de</a:t>
                      </a:r>
                      <a:r>
                        <a:rPr sz="1800" b="1" spc="5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Faxinal</a:t>
                      </a:r>
                      <a:r>
                        <a:rPr sz="1800" b="1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spc="7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</a:t>
                      </a:r>
                      <a:r>
                        <a:rPr sz="1800" b="1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Soturno</a:t>
                      </a:r>
                      <a:r>
                        <a:rPr sz="1800" b="1" spc="6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spc="114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km</a:t>
                      </a:r>
                      <a:r>
                        <a:rPr sz="1800" b="1" spc="4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35</a:t>
                      </a:r>
                      <a:endParaRPr sz="1800">
                        <a:latin typeface="Montserrat Light" charset="0"/>
                        <a:cs typeface="Tahoma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18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1800" spc="-114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348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18732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R$</a:t>
                      </a:r>
                      <a:r>
                        <a:rPr sz="1800" spc="-1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15.699.157,76</a:t>
                      </a:r>
                      <a:endParaRPr sz="18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1594" marR="925194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1800" spc="1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1800" spc="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r>
                        <a:rPr sz="1800" spc="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com </a:t>
                      </a: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alagamento</a:t>
                      </a:r>
                      <a:r>
                        <a:rPr sz="180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no</a:t>
                      </a:r>
                      <a:r>
                        <a:rPr sz="1800" spc="-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trecho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07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80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6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15875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sz="1800" b="1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Ponte</a:t>
                      </a:r>
                      <a:r>
                        <a:rPr sz="18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spc="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Dilermando</a:t>
                      </a:r>
                      <a:endParaRPr sz="180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1600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1800" spc="-1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530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1600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R$</a:t>
                      </a:r>
                      <a:r>
                        <a:rPr sz="1800" spc="-1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lang="pt-BR" sz="1800" spc="-10" dirty="0" smtClean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5.396.585,48</a:t>
                      </a:r>
                      <a:endParaRPr sz="18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15875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1800" spc="-4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1800" spc="-4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estrutura</a:t>
                      </a:r>
                      <a:r>
                        <a:rPr sz="18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</a:t>
                      </a:r>
                      <a:r>
                        <a:rPr sz="180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1473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9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80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7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800" b="1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Ponte</a:t>
                      </a:r>
                      <a:r>
                        <a:rPr sz="1800" b="1" spc="-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spc="6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de</a:t>
                      </a:r>
                      <a:r>
                        <a:rPr sz="18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spc="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Sinimbu</a:t>
                      </a:r>
                      <a:endParaRPr sz="1800">
                        <a:latin typeface="Montserrat Light" charset="0"/>
                        <a:cs typeface="Tahoma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RSC</a:t>
                      </a:r>
                      <a:r>
                        <a:rPr sz="1800" spc="-1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471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R$</a:t>
                      </a:r>
                      <a:r>
                        <a:rPr sz="1800" spc="-1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6.574.022,31</a:t>
                      </a:r>
                      <a:endParaRPr sz="18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1800" spc="-4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1800" spc="-4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estrutura</a:t>
                      </a:r>
                      <a:r>
                        <a:rPr sz="18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</a:t>
                      </a:r>
                      <a:r>
                        <a:rPr sz="180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9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80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8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800" b="1" spc="6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Ponte</a:t>
                      </a:r>
                      <a:r>
                        <a:rPr sz="1800" b="1" spc="-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800" b="1" spc="6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de</a:t>
                      </a:r>
                      <a:r>
                        <a:rPr sz="18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Relvado</a:t>
                      </a:r>
                      <a:endParaRPr sz="1800">
                        <a:latin typeface="Montserrat Light" charset="0"/>
                        <a:cs typeface="Tahoma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ERS</a:t>
                      </a:r>
                      <a:r>
                        <a:rPr sz="1800" spc="-1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433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R$</a:t>
                      </a:r>
                      <a:r>
                        <a:rPr sz="1800" spc="-1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6.574.022,31</a:t>
                      </a:r>
                      <a:endParaRPr sz="18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Queda</a:t>
                      </a:r>
                      <a:r>
                        <a:rPr sz="1800" spc="-4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</a:t>
                      </a:r>
                      <a:r>
                        <a:rPr sz="1800" spc="-4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estrutura</a:t>
                      </a:r>
                      <a:r>
                        <a:rPr sz="18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da</a:t>
                      </a:r>
                      <a:r>
                        <a:rPr sz="1800" spc="-5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8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ponte</a:t>
                      </a:r>
                      <a:endParaRPr sz="1800">
                        <a:latin typeface="Montserrat Light" charset="0"/>
                        <a:cs typeface="Verdana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913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800" b="1" dirty="0">
                          <a:solidFill>
                            <a:srgbClr val="90A123"/>
                          </a:solidFill>
                          <a:latin typeface="Montserrat Light" charset="0"/>
                          <a:cs typeface="Tahoma"/>
                        </a:rPr>
                        <a:t>R$</a:t>
                      </a:r>
                      <a:r>
                        <a:rPr sz="1800" b="1" spc="5" dirty="0">
                          <a:solidFill>
                            <a:srgbClr val="90A123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lang="pt-BR" sz="1800" b="1" spc="-10" dirty="0" smtClean="0">
                          <a:solidFill>
                            <a:srgbClr val="90A123"/>
                          </a:solidFill>
                          <a:latin typeface="Montserrat Light" charset="0"/>
                          <a:cs typeface="Tahoma"/>
                        </a:rPr>
                        <a:t>83.097.981,80</a:t>
                      </a:r>
                      <a:endParaRPr sz="180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6A6A6"/>
                      </a:solidFill>
                      <a:prstDash val="solid"/>
                    </a:lnL>
                    <a:lnT w="12700">
                      <a:solidFill>
                        <a:srgbClr val="58585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101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2402"/>
            <a:ext cx="20415250" cy="1115694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9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633942-BD1E-50C0-F730-5EBCC6FD18AA}"/>
              </a:ext>
            </a:extLst>
          </p:cNvPr>
          <p:cNvSpPr txBox="1"/>
          <p:nvPr/>
        </p:nvSpPr>
        <p:spPr>
          <a:xfrm>
            <a:off x="1060450" y="1006475"/>
            <a:ext cx="1524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3413" algn="l"/>
              </a:tabLst>
            </a:pPr>
            <a:r>
              <a:rPr lang="pt-BR" sz="5200" dirty="0" smtClean="0">
                <a:solidFill>
                  <a:srgbClr val="132743"/>
                </a:solidFill>
                <a:latin typeface="Montserrat Light" pitchFamily="2" charset="77"/>
              </a:rPr>
              <a:t>OBRAS PRIORITÁRIAS</a:t>
            </a:r>
            <a:endParaRPr lang="x-none" sz="5200" dirty="0">
              <a:solidFill>
                <a:srgbClr val="132743"/>
              </a:solidFill>
              <a:latin typeface="Montserrat Light" pitchFamily="2" charset="77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2D404D6-21F4-FCCE-F0A0-EAE5E01BE644}"/>
              </a:ext>
            </a:extLst>
          </p:cNvPr>
          <p:cNvSpPr txBox="1">
            <a:spLocks/>
          </p:cNvSpPr>
          <p:nvPr/>
        </p:nvSpPr>
        <p:spPr>
          <a:xfrm>
            <a:off x="1136650" y="1768475"/>
            <a:ext cx="11506200" cy="536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sz="3400" b="1" kern="0" spc="180" dirty="0" smtClean="0">
                <a:solidFill>
                  <a:srgbClr val="FB5A01"/>
                </a:solidFill>
                <a:latin typeface="Montserrat ExtraBold" pitchFamily="2" charset="77"/>
              </a:rPr>
              <a:t>8 PONTES EM RODOVIAS ESTADUAIS | DAER</a:t>
            </a:r>
            <a:endParaRPr lang="en-US" sz="3400" b="1" kern="0" dirty="0">
              <a:solidFill>
                <a:srgbClr val="FB5A01"/>
              </a:solidFill>
              <a:latin typeface="Montserrat ExtraBold" pitchFamily="2" charset="77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13328650" y="2759075"/>
            <a:ext cx="6621780" cy="6324600"/>
            <a:chOff x="4641850" y="4359275"/>
            <a:chExt cx="4792980" cy="4558278"/>
          </a:xfrm>
        </p:grpSpPr>
        <p:grpSp>
          <p:nvGrpSpPr>
            <p:cNvPr id="39" name="object 2"/>
            <p:cNvGrpSpPr/>
            <p:nvPr/>
          </p:nvGrpSpPr>
          <p:grpSpPr>
            <a:xfrm>
              <a:off x="4641850" y="4359275"/>
              <a:ext cx="4792980" cy="4558278"/>
              <a:chOff x="7318247" y="128015"/>
              <a:chExt cx="4792980" cy="4558278"/>
            </a:xfrm>
          </p:grpSpPr>
          <p:pic>
            <p:nvPicPr>
              <p:cNvPr id="40" name="object 3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318247" y="166158"/>
                <a:ext cx="4645152" cy="4520135"/>
              </a:xfrm>
              <a:prstGeom prst="rect">
                <a:avLst/>
              </a:prstGeom>
            </p:spPr>
          </p:pic>
          <p:pic>
            <p:nvPicPr>
              <p:cNvPr id="41" name="object 4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380731" y="128015"/>
                <a:ext cx="4730496" cy="4486656"/>
              </a:xfrm>
              <a:prstGeom prst="rect">
                <a:avLst/>
              </a:prstGeom>
            </p:spPr>
          </p:pic>
        </p:grpSp>
        <p:pic>
          <p:nvPicPr>
            <p:cNvPr id="4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71107" y="6079871"/>
              <a:ext cx="82296" cy="73151"/>
            </a:xfrm>
            <a:prstGeom prst="rect">
              <a:avLst/>
            </a:prstGeom>
          </p:spPr>
        </p:pic>
      </p:grpSp>
      <p:sp>
        <p:nvSpPr>
          <p:cNvPr id="12" name="object 5">
            <a:extLst>
              <a:ext uri="{FF2B5EF4-FFF2-40B4-BE49-F238E27FC236}">
                <a16:creationId xmlns:a16="http://schemas.microsoft.com/office/drawing/2014/main" id="{A2D404D6-21F4-FCCE-F0A0-EAE5E01BE644}"/>
              </a:ext>
            </a:extLst>
          </p:cNvPr>
          <p:cNvSpPr txBox="1">
            <a:spLocks/>
          </p:cNvSpPr>
          <p:nvPr/>
        </p:nvSpPr>
        <p:spPr>
          <a:xfrm>
            <a:off x="1136650" y="2831990"/>
            <a:ext cx="11506200" cy="105990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pt-BR" sz="3400" kern="0" spc="180" dirty="0">
                <a:latin typeface="Montserrat Light" charset="0"/>
              </a:rPr>
              <a:t>Fases e documentação necessária para projetos de engenharia e execução das obras:</a:t>
            </a:r>
          </a:p>
        </p:txBody>
      </p:sp>
      <p:graphicFrame>
        <p:nvGraphicFramePr>
          <p:cNvPr id="13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608734"/>
              </p:ext>
            </p:extLst>
          </p:nvPr>
        </p:nvGraphicFramePr>
        <p:xfrm>
          <a:off x="527050" y="4285219"/>
          <a:ext cx="12817362" cy="35151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24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4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4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4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41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41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41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2415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241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3030"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ESTUDOS</a:t>
                      </a:r>
                      <a:r>
                        <a:rPr sz="1400" b="1" spc="3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400" b="1" spc="75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E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400" b="1" spc="8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APROVAÇÕES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400" b="1" spc="85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DE</a:t>
                      </a:r>
                      <a:r>
                        <a:rPr sz="1400" b="1" spc="45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400" b="1" spc="65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PROJETO</a:t>
                      </a:r>
                      <a:r>
                        <a:rPr sz="1400" b="1" spc="4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400" spc="-285" dirty="0">
                          <a:solidFill>
                            <a:srgbClr val="FFFFFF"/>
                          </a:solidFill>
                          <a:latin typeface="Montserrat Light" charset="0"/>
                          <a:cs typeface="Verdana"/>
                        </a:rPr>
                        <a:t>|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400" spc="-90" dirty="0">
                          <a:solidFill>
                            <a:srgbClr val="FFFFFF"/>
                          </a:solidFill>
                          <a:latin typeface="Montserrat Light" charset="0"/>
                          <a:cs typeface="Verdana"/>
                        </a:rPr>
                        <a:t>75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400" spc="-20" dirty="0">
                          <a:solidFill>
                            <a:srgbClr val="FFFFFF"/>
                          </a:solidFill>
                          <a:latin typeface="Montserrat Light" charset="0"/>
                          <a:cs typeface="Verdana"/>
                        </a:rPr>
                        <a:t>DIAS</a:t>
                      </a:r>
                      <a:endParaRPr sz="14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58585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6A6A6"/>
                      </a:solidFill>
                      <a:prstDash val="solid"/>
                    </a:lnL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24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endParaRPr sz="1500" dirty="0">
                        <a:latin typeface="Montserrat Light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Assinatura</a:t>
                      </a:r>
                      <a:r>
                        <a:rPr sz="1500" b="1" spc="28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3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</a:t>
                      </a:r>
                      <a:endParaRPr sz="1500" dirty="0">
                        <a:latin typeface="Montserrat Light" charset="0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contrato</a:t>
                      </a:r>
                      <a:endParaRPr sz="1500" dirty="0">
                        <a:latin typeface="Montserrat Light" charset="0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 marL="49530" marR="40640" algn="ctr">
                        <a:lnSpc>
                          <a:spcPct val="100000"/>
                        </a:lnSpc>
                      </a:pP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Apresentação 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dos</a:t>
                      </a:r>
                      <a:r>
                        <a:rPr sz="1500" b="1" spc="20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estudos</a:t>
                      </a:r>
                      <a:r>
                        <a:rPr sz="1500" b="1" spc="18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* </a:t>
                      </a:r>
                      <a:r>
                        <a:rPr sz="14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(prazo:</a:t>
                      </a:r>
                      <a:endParaRPr sz="1400" dirty="0">
                        <a:latin typeface="Montserrat Light" charset="0"/>
                        <a:cs typeface="Verdana"/>
                      </a:endParaRPr>
                    </a:p>
                    <a:p>
                      <a:pPr marL="165735" marR="15811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30</a:t>
                      </a:r>
                      <a:r>
                        <a:rPr sz="1400" spc="-8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dias</a:t>
                      </a:r>
                      <a:r>
                        <a:rPr sz="1400" spc="-9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4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após </a:t>
                      </a:r>
                      <a:r>
                        <a:rPr sz="14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ordem </a:t>
                      </a:r>
                      <a:r>
                        <a:rPr sz="14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 </a:t>
                      </a:r>
                      <a:r>
                        <a:rPr sz="14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início)</a:t>
                      </a:r>
                      <a:endParaRPr sz="1400" dirty="0">
                        <a:latin typeface="Montserrat Light" charset="0"/>
                        <a:cs typeface="Verdana"/>
                      </a:endParaRPr>
                    </a:p>
                    <a:p>
                      <a:pPr marL="98425" marR="89535" indent="-127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*Hidrológicos, </a:t>
                      </a:r>
                      <a:r>
                        <a:rPr sz="14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geotécnicos,</a:t>
                      </a:r>
                      <a:r>
                        <a:rPr sz="1400" spc="1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4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de </a:t>
                      </a:r>
                      <a:r>
                        <a:rPr sz="14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tráfego</a:t>
                      </a:r>
                      <a:r>
                        <a:rPr sz="14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40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 </a:t>
                      </a:r>
                      <a:r>
                        <a:rPr sz="14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topografia</a:t>
                      </a:r>
                      <a:endParaRPr sz="14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 marL="123189" marR="116205" algn="ctr">
                        <a:lnSpc>
                          <a:spcPct val="100000"/>
                        </a:lnSpc>
                      </a:pP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Aprovação 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dos</a:t>
                      </a:r>
                      <a:r>
                        <a:rPr sz="1500" b="1" spc="1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estudos 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pelo</a:t>
                      </a:r>
                      <a:r>
                        <a:rPr sz="1500" b="1" spc="1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3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DAER </a:t>
                      </a:r>
                      <a:r>
                        <a:rPr sz="14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(prazo:</a:t>
                      </a:r>
                      <a:endParaRPr sz="1400" dirty="0">
                        <a:latin typeface="Montserrat Light" charset="0"/>
                        <a:cs typeface="Verdan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05</a:t>
                      </a:r>
                      <a:r>
                        <a:rPr sz="1400" spc="-9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4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dias)</a:t>
                      </a:r>
                      <a:endParaRPr sz="14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 marL="50165" marR="42545" algn="ctr">
                        <a:lnSpc>
                          <a:spcPct val="100000"/>
                        </a:lnSpc>
                      </a:pP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Apresentação </a:t>
                      </a:r>
                      <a:r>
                        <a:rPr sz="1500" b="1" spc="5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</a:t>
                      </a:r>
                      <a:r>
                        <a:rPr sz="1500" b="1" spc="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projeto</a:t>
                      </a:r>
                      <a:r>
                        <a:rPr sz="1500" b="1" spc="4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3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de </a:t>
                      </a: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fundações</a:t>
                      </a:r>
                      <a:r>
                        <a:rPr sz="1500" b="1" spc="50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pela</a:t>
                      </a:r>
                      <a:r>
                        <a:rPr sz="1500" b="1" spc="1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empresa contratada </a:t>
                      </a:r>
                      <a:r>
                        <a:rPr sz="14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(prazo:</a:t>
                      </a:r>
                      <a:endParaRPr sz="1400" dirty="0">
                        <a:latin typeface="Montserrat Light" charset="0"/>
                        <a:cs typeface="Verdana"/>
                      </a:endParaRPr>
                    </a:p>
                    <a:p>
                      <a:pPr marL="89535" marR="81915" indent="-63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30</a:t>
                      </a:r>
                      <a:r>
                        <a:rPr sz="140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dias</a:t>
                      </a:r>
                      <a:r>
                        <a:rPr sz="140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após</a:t>
                      </a:r>
                      <a:r>
                        <a:rPr sz="1400" spc="-6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40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 </a:t>
                      </a:r>
                      <a:r>
                        <a:rPr sz="14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aprovação</a:t>
                      </a:r>
                      <a:r>
                        <a:rPr sz="1400" spc="-2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400" spc="-2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dos </a:t>
                      </a:r>
                      <a:r>
                        <a:rPr sz="14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estudos)</a:t>
                      </a:r>
                      <a:endParaRPr sz="14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11430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 marL="65405" marR="57785" indent="-635" algn="ctr">
                        <a:lnSpc>
                          <a:spcPct val="100000"/>
                        </a:lnSpc>
                      </a:pP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Admissibilida </a:t>
                      </a:r>
                      <a:r>
                        <a:rPr sz="1500" b="1" spc="5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de</a:t>
                      </a:r>
                      <a:r>
                        <a:rPr sz="1500" b="1" spc="-1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projeto </a:t>
                      </a:r>
                      <a:r>
                        <a:rPr sz="1500" b="1" spc="5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de</a:t>
                      </a:r>
                      <a:r>
                        <a:rPr sz="1500" b="1" spc="-1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fundações 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pelo</a:t>
                      </a:r>
                      <a:r>
                        <a:rPr sz="1500" b="1" spc="1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3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DAER </a:t>
                      </a:r>
                      <a:r>
                        <a:rPr sz="14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(prazo:</a:t>
                      </a:r>
                      <a:endParaRPr sz="1400" dirty="0">
                        <a:latin typeface="Montserrat Light" charset="0"/>
                        <a:cs typeface="Verdan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2</a:t>
                      </a:r>
                      <a:r>
                        <a:rPr sz="1400" spc="-8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4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dias)</a:t>
                      </a:r>
                      <a:endParaRPr sz="14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endParaRPr sz="1500" dirty="0">
                        <a:latin typeface="Montserrat Light" charset="0"/>
                        <a:cs typeface="Times New Roman"/>
                      </a:endParaRPr>
                    </a:p>
                    <a:p>
                      <a:pPr marL="79375" marR="71755" algn="ctr">
                        <a:lnSpc>
                          <a:spcPct val="100000"/>
                        </a:lnSpc>
                      </a:pP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Não</a:t>
                      </a:r>
                      <a:r>
                        <a:rPr sz="1500" b="1" spc="8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objeção/ aprovação 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pelo</a:t>
                      </a:r>
                      <a:r>
                        <a:rPr sz="1500" b="1" spc="1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daer</a:t>
                      </a:r>
                      <a:r>
                        <a:rPr sz="1500" b="1" spc="1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3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do 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projeto</a:t>
                      </a:r>
                      <a:r>
                        <a:rPr sz="1500" b="1" spc="9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3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de </a:t>
                      </a: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fundação </a:t>
                      </a:r>
                      <a:r>
                        <a:rPr sz="14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(prazo:</a:t>
                      </a:r>
                      <a:endParaRPr sz="1400" dirty="0">
                        <a:latin typeface="Montserrat Light" charset="0"/>
                        <a:cs typeface="Verdan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spc="-6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5</a:t>
                      </a:r>
                      <a:r>
                        <a:rPr sz="1400" spc="-9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4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dias)</a:t>
                      </a:r>
                      <a:endParaRPr sz="14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 marL="60960">
                        <a:lnSpc>
                          <a:spcPct val="100000"/>
                        </a:lnSpc>
                      </a:pP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Início</a:t>
                      </a: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5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de</a:t>
                      </a:r>
                      <a:r>
                        <a:rPr sz="1500" b="1" spc="-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obra</a:t>
                      </a:r>
                      <a:endParaRPr sz="1500" dirty="0">
                        <a:latin typeface="Montserrat Light" charset="0"/>
                        <a:cs typeface="Tahoma"/>
                      </a:endParaRPr>
                    </a:p>
                    <a:p>
                      <a:pPr marL="151130">
                        <a:lnSpc>
                          <a:spcPct val="100000"/>
                        </a:lnSpc>
                      </a:pPr>
                      <a:r>
                        <a:rPr sz="14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(fundações)</a:t>
                      </a:r>
                      <a:endParaRPr sz="14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 marL="40005" marR="31750" indent="1905" algn="ctr">
                        <a:lnSpc>
                          <a:spcPct val="120000"/>
                        </a:lnSpc>
                      </a:pPr>
                      <a:r>
                        <a:rPr sz="1500" b="1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Execução</a:t>
                      </a:r>
                      <a:r>
                        <a:rPr sz="1500" b="1" spc="23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de 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projetos</a:t>
                      </a:r>
                      <a:r>
                        <a:rPr sz="1500" b="1" spc="1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3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de </a:t>
                      </a:r>
                      <a:r>
                        <a:rPr sz="1500" b="1" spc="5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meso</a:t>
                      </a:r>
                      <a:r>
                        <a:rPr sz="1500" b="1" spc="1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e</a:t>
                      </a:r>
                      <a:r>
                        <a:rPr sz="1500" b="1" spc="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super- estruturas</a:t>
                      </a:r>
                      <a:endParaRPr sz="1500" dirty="0">
                        <a:latin typeface="Montserrat Light" charset="0"/>
                        <a:cs typeface="Tahoma"/>
                      </a:endParaRPr>
                    </a:p>
                    <a:p>
                      <a:pPr marL="329565" marR="320675" indent="-1905" algn="ctr">
                        <a:lnSpc>
                          <a:spcPct val="120000"/>
                        </a:lnSpc>
                        <a:spcBef>
                          <a:spcPts val="220"/>
                        </a:spcBef>
                      </a:pPr>
                      <a:r>
                        <a:rPr sz="14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(prazo: </a:t>
                      </a:r>
                      <a:r>
                        <a:rPr sz="14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90</a:t>
                      </a:r>
                      <a:r>
                        <a:rPr sz="1400" spc="-5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40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dias)</a:t>
                      </a:r>
                      <a:endParaRPr sz="14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endParaRPr sz="1400" dirty="0">
                        <a:latin typeface="Montserrat Light" charset="0"/>
                        <a:cs typeface="Times New Roman"/>
                      </a:endParaRPr>
                    </a:p>
                    <a:p>
                      <a:pPr marL="53975" marR="45085" indent="1905" algn="ctr">
                        <a:lnSpc>
                          <a:spcPct val="100000"/>
                        </a:lnSpc>
                      </a:pPr>
                      <a:r>
                        <a:rPr sz="1500" b="1" spc="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Execução</a:t>
                      </a:r>
                      <a:r>
                        <a:rPr sz="1500" b="1" spc="23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2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de </a:t>
                      </a:r>
                      <a:r>
                        <a:rPr sz="1500" b="1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obras</a:t>
                      </a:r>
                      <a:r>
                        <a:rPr sz="1500" b="1" spc="4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5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meso</a:t>
                      </a:r>
                      <a:r>
                        <a:rPr sz="1500" b="1" spc="7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-5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e </a:t>
                      </a:r>
                      <a:r>
                        <a:rPr sz="1500" b="1" spc="-10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superestrutur </a:t>
                      </a:r>
                      <a:r>
                        <a:rPr sz="1500" b="1" spc="-25" dirty="0">
                          <a:solidFill>
                            <a:srgbClr val="585858"/>
                          </a:solidFill>
                          <a:latin typeface="Montserrat Light" charset="0"/>
                          <a:cs typeface="Tahoma"/>
                        </a:rPr>
                        <a:t>as</a:t>
                      </a:r>
                      <a:endParaRPr sz="1500" dirty="0">
                        <a:latin typeface="Montserrat Light" charset="0"/>
                        <a:cs typeface="Tahoma"/>
                      </a:endParaRPr>
                    </a:p>
                    <a:p>
                      <a:pPr marL="282575" marR="27432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spc="-1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(prazo: </a:t>
                      </a:r>
                      <a:r>
                        <a:rPr sz="140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200</a:t>
                      </a:r>
                      <a:r>
                        <a:rPr sz="1400" spc="-35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400" spc="-30" dirty="0">
                          <a:solidFill>
                            <a:srgbClr val="585858"/>
                          </a:solidFill>
                          <a:latin typeface="Montserrat Light" charset="0"/>
                          <a:cs typeface="Verdana"/>
                        </a:rPr>
                        <a:t>dias)</a:t>
                      </a:r>
                      <a:endParaRPr sz="14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643"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Montserrat Light" charset="0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647065" marR="174625" indent="-4648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500" b="1" spc="-65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INÍCIO</a:t>
                      </a:r>
                      <a:r>
                        <a:rPr sz="1500" b="1" spc="1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65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DE</a:t>
                      </a:r>
                      <a:r>
                        <a:rPr sz="1500" b="1" spc="3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6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OBRA</a:t>
                      </a:r>
                      <a:r>
                        <a:rPr sz="1500" b="1" spc="4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65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E</a:t>
                      </a:r>
                      <a:r>
                        <a:rPr sz="1500" b="1" spc="4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PROJETOS</a:t>
                      </a:r>
                      <a:r>
                        <a:rPr sz="1500" b="1" spc="5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65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DE</a:t>
                      </a:r>
                      <a:r>
                        <a:rPr sz="1500" b="1" spc="3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5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MESO</a:t>
                      </a:r>
                      <a:r>
                        <a:rPr sz="1500" b="1" spc="25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b="1" spc="5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E </a:t>
                      </a:r>
                      <a:r>
                        <a:rPr sz="1500" b="1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SUPERESTRUTURA</a:t>
                      </a:r>
                      <a:r>
                        <a:rPr sz="1500" b="1" spc="130" dirty="0">
                          <a:solidFill>
                            <a:srgbClr val="FFFFFF"/>
                          </a:solidFill>
                          <a:latin typeface="Montserrat Light" charset="0"/>
                          <a:cs typeface="Tahoma"/>
                        </a:rPr>
                        <a:t> </a:t>
                      </a:r>
                      <a:r>
                        <a:rPr sz="1500" spc="-250" dirty="0">
                          <a:solidFill>
                            <a:srgbClr val="FFFFFF"/>
                          </a:solidFill>
                          <a:latin typeface="Montserrat Light" charset="0"/>
                          <a:cs typeface="Verdana"/>
                        </a:rPr>
                        <a:t>|</a:t>
                      </a:r>
                      <a:r>
                        <a:rPr sz="1500" spc="75" dirty="0">
                          <a:solidFill>
                            <a:srgbClr val="FFFFFF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10" dirty="0">
                          <a:solidFill>
                            <a:srgbClr val="FFFFFF"/>
                          </a:solidFill>
                          <a:latin typeface="Montserrat Light" charset="0"/>
                          <a:cs typeface="Verdana"/>
                        </a:rPr>
                        <a:t>290</a:t>
                      </a:r>
                      <a:r>
                        <a:rPr sz="1500" spc="70" dirty="0">
                          <a:solidFill>
                            <a:srgbClr val="FFFFFF"/>
                          </a:solidFill>
                          <a:latin typeface="Montserrat Light" charset="0"/>
                          <a:cs typeface="Verdana"/>
                        </a:rPr>
                        <a:t> </a:t>
                      </a:r>
                      <a:r>
                        <a:rPr sz="1500" spc="-20" dirty="0">
                          <a:solidFill>
                            <a:srgbClr val="FFFFFF"/>
                          </a:solidFill>
                          <a:latin typeface="Montserrat Light" charset="0"/>
                          <a:cs typeface="Verdana"/>
                        </a:rPr>
                        <a:t>DIAS</a:t>
                      </a:r>
                      <a:endParaRPr sz="1500" dirty="0">
                        <a:latin typeface="Montserrat Light" charset="0"/>
                        <a:cs typeface="Verdana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90A1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object 6"/>
          <p:cNvSpPr/>
          <p:nvPr/>
        </p:nvSpPr>
        <p:spPr>
          <a:xfrm>
            <a:off x="532689" y="7986395"/>
            <a:ext cx="12811723" cy="716280"/>
          </a:xfrm>
          <a:custGeom>
            <a:avLst/>
            <a:gdLst/>
            <a:ahLst/>
            <a:cxnLst/>
            <a:rect l="l" t="t" r="r" b="b"/>
            <a:pathLst>
              <a:path w="10907395" h="716279">
                <a:moveTo>
                  <a:pt x="10549128" y="0"/>
                </a:moveTo>
                <a:lnTo>
                  <a:pt x="10549128" y="179069"/>
                </a:lnTo>
                <a:lnTo>
                  <a:pt x="0" y="179069"/>
                </a:lnTo>
                <a:lnTo>
                  <a:pt x="0" y="537209"/>
                </a:lnTo>
                <a:lnTo>
                  <a:pt x="10549128" y="537209"/>
                </a:lnTo>
                <a:lnTo>
                  <a:pt x="10549128" y="716279"/>
                </a:lnTo>
                <a:lnTo>
                  <a:pt x="10907268" y="358139"/>
                </a:lnTo>
                <a:lnTo>
                  <a:pt x="1054912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 txBox="1"/>
          <p:nvPr/>
        </p:nvSpPr>
        <p:spPr>
          <a:xfrm>
            <a:off x="6272771" y="8194675"/>
            <a:ext cx="1092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404040"/>
                </a:solidFill>
                <a:latin typeface="Tahoma"/>
                <a:cs typeface="Tahoma"/>
              </a:rPr>
              <a:t>365</a:t>
            </a:r>
            <a:r>
              <a:rPr sz="1800" b="1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20" dirty="0">
                <a:solidFill>
                  <a:srgbClr val="404040"/>
                </a:solidFill>
                <a:latin typeface="Tahoma"/>
                <a:cs typeface="Tahoma"/>
              </a:rPr>
              <a:t>DIAS</a:t>
            </a:r>
            <a:endParaRPr sz="18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432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7" y="20636"/>
            <a:ext cx="20122792" cy="1129703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sp>
        <p:nvSpPr>
          <p:cNvPr id="16" name="object 6"/>
          <p:cNvSpPr txBox="1"/>
          <p:nvPr/>
        </p:nvSpPr>
        <p:spPr>
          <a:xfrm>
            <a:off x="1441450" y="3728933"/>
            <a:ext cx="14325600" cy="39831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8600" b="1" spc="145" dirty="0">
                <a:solidFill>
                  <a:srgbClr val="FFFFFF"/>
                </a:solidFill>
                <a:latin typeface="Montserrat ExtraBold" charset="0"/>
                <a:cs typeface="Tahoma"/>
              </a:rPr>
              <a:t>ESTRATÉGIA DE RECONSTRUÇÃO DAS RODOVIAS</a:t>
            </a:r>
            <a:endParaRPr sz="8600" dirty="0">
              <a:latin typeface="Montserrat ExtraBold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912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633942-BD1E-50C0-F730-5EBCC6FD18AA}"/>
              </a:ext>
            </a:extLst>
          </p:cNvPr>
          <p:cNvSpPr txBox="1"/>
          <p:nvPr/>
        </p:nvSpPr>
        <p:spPr>
          <a:xfrm>
            <a:off x="1060450" y="1006475"/>
            <a:ext cx="15240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3413" algn="l"/>
              </a:tabLst>
            </a:pPr>
            <a:r>
              <a:rPr lang="pt-BR" sz="5200" dirty="0">
                <a:solidFill>
                  <a:srgbClr val="132743"/>
                </a:solidFill>
                <a:latin typeface="Montserrat Light" pitchFamily="2" charset="77"/>
              </a:rPr>
              <a:t>INVESTIMENTOS ESTIMADOS PARA A RECONSTRUÇÃO DAS RODOVIAS ESTADUAIS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sp>
        <p:nvSpPr>
          <p:cNvPr id="7" name="object 3"/>
          <p:cNvSpPr txBox="1"/>
          <p:nvPr/>
        </p:nvSpPr>
        <p:spPr>
          <a:xfrm>
            <a:off x="1356106" y="3597275"/>
            <a:ext cx="6298628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585858"/>
                </a:solidFill>
                <a:latin typeface="Montserrat ExtraBold" charset="0"/>
                <a:cs typeface="Tahoma"/>
              </a:rPr>
              <a:t>REFERÊNCIA</a:t>
            </a:r>
            <a:r>
              <a:rPr sz="2000" b="1" spc="350" dirty="0">
                <a:solidFill>
                  <a:srgbClr val="585858"/>
                </a:solidFill>
                <a:latin typeface="Montserrat ExtraBold" charset="0"/>
                <a:cs typeface="Tahoma"/>
              </a:rPr>
              <a:t> </a:t>
            </a:r>
            <a:r>
              <a:rPr sz="2000" b="1" spc="-10" dirty="0">
                <a:solidFill>
                  <a:srgbClr val="585858"/>
                </a:solidFill>
                <a:latin typeface="Montserrat ExtraBold" charset="0"/>
                <a:cs typeface="Tahoma"/>
              </a:rPr>
              <a:t>GEOGRÁFICA</a:t>
            </a:r>
            <a:endParaRPr sz="2000" dirty="0">
              <a:latin typeface="Montserrat ExtraBold" charset="0"/>
              <a:cs typeface="Tahoma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1385062" y="9769475"/>
            <a:ext cx="6269672" cy="99835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b="1" dirty="0">
                <a:solidFill>
                  <a:srgbClr val="585858"/>
                </a:solidFill>
                <a:latin typeface="Montserrat ExtraBold" charset="0"/>
                <a:cs typeface="Tahoma"/>
              </a:rPr>
              <a:t>Extensão</a:t>
            </a:r>
            <a:r>
              <a:rPr b="1" spc="275" dirty="0">
                <a:solidFill>
                  <a:srgbClr val="585858"/>
                </a:solidFill>
                <a:latin typeface="Montserrat ExtraBold" charset="0"/>
                <a:cs typeface="Tahoma"/>
              </a:rPr>
              <a:t> </a:t>
            </a:r>
            <a:r>
              <a:rPr b="1" spc="-10" dirty="0">
                <a:solidFill>
                  <a:srgbClr val="585858"/>
                </a:solidFill>
                <a:latin typeface="Montserrat ExtraBold" charset="0"/>
                <a:cs typeface="Tahoma"/>
              </a:rPr>
              <a:t>estadual</a:t>
            </a:r>
            <a:endParaRPr dirty="0">
              <a:latin typeface="Montserrat ExtraBold" charset="0"/>
              <a:cs typeface="Tahoma"/>
            </a:endParaRPr>
          </a:p>
          <a:p>
            <a:pPr marL="191770" indent="-179070">
              <a:lnSpc>
                <a:spcPct val="100000"/>
              </a:lnSpc>
              <a:spcBef>
                <a:spcPts val="600"/>
              </a:spcBef>
              <a:buFont typeface="Wingdings"/>
              <a:buChar char=""/>
              <a:tabLst>
                <a:tab pos="191770" algn="l"/>
              </a:tabLst>
            </a:pPr>
            <a:r>
              <a:rPr spc="-80" dirty="0">
                <a:solidFill>
                  <a:srgbClr val="585858"/>
                </a:solidFill>
                <a:latin typeface="Montserrat ExtraBold" charset="0"/>
                <a:cs typeface="Verdana"/>
              </a:rPr>
              <a:t>5.824</a:t>
            </a:r>
            <a:r>
              <a:rPr spc="-45" dirty="0">
                <a:solidFill>
                  <a:srgbClr val="585858"/>
                </a:solidFill>
                <a:latin typeface="Montserrat ExtraBold" charset="0"/>
                <a:cs typeface="Verdana"/>
              </a:rPr>
              <a:t> </a:t>
            </a:r>
            <a:r>
              <a:rPr dirty="0">
                <a:solidFill>
                  <a:srgbClr val="585858"/>
                </a:solidFill>
                <a:latin typeface="Montserrat ExtraBold" charset="0"/>
                <a:cs typeface="Verdana"/>
              </a:rPr>
              <a:t>km</a:t>
            </a:r>
            <a:r>
              <a:rPr spc="-40" dirty="0">
                <a:solidFill>
                  <a:srgbClr val="585858"/>
                </a:solidFill>
                <a:latin typeface="Montserrat ExtraBold" charset="0"/>
                <a:cs typeface="Verdana"/>
              </a:rPr>
              <a:t> </a:t>
            </a:r>
            <a:r>
              <a:rPr dirty="0">
                <a:solidFill>
                  <a:srgbClr val="585858"/>
                </a:solidFill>
                <a:latin typeface="Montserrat ExtraBold" charset="0"/>
                <a:cs typeface="Verdana"/>
              </a:rPr>
              <a:t>Rodovias</a:t>
            </a:r>
            <a:r>
              <a:rPr spc="-30" dirty="0">
                <a:solidFill>
                  <a:srgbClr val="585858"/>
                </a:solidFill>
                <a:latin typeface="Montserrat ExtraBold" charset="0"/>
                <a:cs typeface="Verdana"/>
              </a:rPr>
              <a:t> </a:t>
            </a:r>
            <a:r>
              <a:rPr spc="-10" dirty="0">
                <a:solidFill>
                  <a:srgbClr val="585858"/>
                </a:solidFill>
                <a:latin typeface="Montserrat ExtraBold" charset="0"/>
                <a:cs typeface="Verdana"/>
              </a:rPr>
              <a:t>pavimentadas</a:t>
            </a:r>
            <a:endParaRPr dirty="0">
              <a:latin typeface="Montserrat ExtraBold" charset="0"/>
              <a:cs typeface="Verdana"/>
            </a:endParaRPr>
          </a:p>
          <a:p>
            <a:pPr marL="191770" indent="-179070">
              <a:lnSpc>
                <a:spcPct val="100000"/>
              </a:lnSpc>
              <a:buFont typeface="Wingdings"/>
              <a:buChar char=""/>
              <a:tabLst>
                <a:tab pos="191770" algn="l"/>
              </a:tabLst>
            </a:pPr>
            <a:r>
              <a:rPr spc="-105" dirty="0">
                <a:solidFill>
                  <a:srgbClr val="585858"/>
                </a:solidFill>
                <a:latin typeface="Montserrat ExtraBold" charset="0"/>
                <a:cs typeface="Verdana"/>
              </a:rPr>
              <a:t>2.610</a:t>
            </a:r>
            <a:r>
              <a:rPr spc="-70" dirty="0">
                <a:solidFill>
                  <a:srgbClr val="585858"/>
                </a:solidFill>
                <a:latin typeface="Montserrat ExtraBold" charset="0"/>
                <a:cs typeface="Verdana"/>
              </a:rPr>
              <a:t> </a:t>
            </a:r>
            <a:r>
              <a:rPr dirty="0">
                <a:solidFill>
                  <a:srgbClr val="585858"/>
                </a:solidFill>
                <a:latin typeface="Montserrat ExtraBold" charset="0"/>
                <a:cs typeface="Verdana"/>
              </a:rPr>
              <a:t>km</a:t>
            </a:r>
            <a:r>
              <a:rPr spc="-25" dirty="0">
                <a:solidFill>
                  <a:srgbClr val="585858"/>
                </a:solidFill>
                <a:latin typeface="Montserrat ExtraBold" charset="0"/>
                <a:cs typeface="Verdana"/>
              </a:rPr>
              <a:t> </a:t>
            </a:r>
            <a:r>
              <a:rPr dirty="0">
                <a:solidFill>
                  <a:srgbClr val="585858"/>
                </a:solidFill>
                <a:latin typeface="Montserrat ExtraBold" charset="0"/>
                <a:cs typeface="Verdana"/>
              </a:rPr>
              <a:t>Rodovias</a:t>
            </a:r>
            <a:r>
              <a:rPr spc="-30" dirty="0">
                <a:solidFill>
                  <a:srgbClr val="585858"/>
                </a:solidFill>
                <a:latin typeface="Montserrat ExtraBold" charset="0"/>
                <a:cs typeface="Verdana"/>
              </a:rPr>
              <a:t> </a:t>
            </a:r>
            <a:r>
              <a:rPr dirty="0">
                <a:solidFill>
                  <a:srgbClr val="585858"/>
                </a:solidFill>
                <a:latin typeface="Montserrat ExtraBold" charset="0"/>
                <a:cs typeface="Verdana"/>
              </a:rPr>
              <a:t>não</a:t>
            </a:r>
            <a:r>
              <a:rPr spc="-50" dirty="0">
                <a:solidFill>
                  <a:srgbClr val="585858"/>
                </a:solidFill>
                <a:latin typeface="Montserrat ExtraBold" charset="0"/>
                <a:cs typeface="Verdana"/>
              </a:rPr>
              <a:t> </a:t>
            </a:r>
            <a:r>
              <a:rPr spc="-10" dirty="0">
                <a:solidFill>
                  <a:srgbClr val="585858"/>
                </a:solidFill>
                <a:latin typeface="Montserrat ExtraBold" charset="0"/>
                <a:cs typeface="Verdana"/>
              </a:rPr>
              <a:t>pavimentadas</a:t>
            </a:r>
            <a:endParaRPr dirty="0">
              <a:latin typeface="Montserrat ExtraBold" charset="0"/>
              <a:cs typeface="Verdana"/>
            </a:endParaRPr>
          </a:p>
        </p:txBody>
      </p:sp>
      <p:sp>
        <p:nvSpPr>
          <p:cNvPr id="11" name="object 6"/>
          <p:cNvSpPr txBox="1"/>
          <p:nvPr/>
        </p:nvSpPr>
        <p:spPr>
          <a:xfrm>
            <a:off x="9678035" y="3658316"/>
            <a:ext cx="593661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585858"/>
                </a:solidFill>
                <a:latin typeface="Montserrat ExtraBold" charset="0"/>
                <a:cs typeface="Tahoma"/>
              </a:rPr>
              <a:t>ANÁLISE</a:t>
            </a:r>
            <a:r>
              <a:rPr sz="2000" b="1" spc="35" dirty="0">
                <a:solidFill>
                  <a:srgbClr val="585858"/>
                </a:solidFill>
                <a:latin typeface="Montserrat ExtraBold" charset="0"/>
                <a:cs typeface="Tahoma"/>
              </a:rPr>
              <a:t> </a:t>
            </a:r>
            <a:r>
              <a:rPr sz="2000" b="1" spc="85" dirty="0">
                <a:solidFill>
                  <a:srgbClr val="585858"/>
                </a:solidFill>
                <a:latin typeface="Montserrat ExtraBold" charset="0"/>
                <a:cs typeface="Tahoma"/>
              </a:rPr>
              <a:t>DE</a:t>
            </a:r>
            <a:r>
              <a:rPr sz="2000" b="1" spc="30" dirty="0">
                <a:solidFill>
                  <a:srgbClr val="585858"/>
                </a:solidFill>
                <a:latin typeface="Montserrat ExtraBold" charset="0"/>
                <a:cs typeface="Tahoma"/>
              </a:rPr>
              <a:t> </a:t>
            </a:r>
            <a:r>
              <a:rPr sz="2000" b="1" dirty="0">
                <a:solidFill>
                  <a:srgbClr val="585858"/>
                </a:solidFill>
                <a:latin typeface="Montserrat ExtraBold" charset="0"/>
                <a:cs typeface="Tahoma"/>
              </a:rPr>
              <a:t>INVESTIMENTO</a:t>
            </a:r>
            <a:r>
              <a:rPr sz="2000" b="1" spc="65" dirty="0">
                <a:solidFill>
                  <a:srgbClr val="585858"/>
                </a:solidFill>
                <a:latin typeface="Montserrat ExtraBold" charset="0"/>
                <a:cs typeface="Tahoma"/>
              </a:rPr>
              <a:t> </a:t>
            </a:r>
            <a:r>
              <a:rPr sz="2000" b="1" spc="-535" dirty="0">
                <a:solidFill>
                  <a:srgbClr val="585858"/>
                </a:solidFill>
                <a:latin typeface="Montserrat ExtraBold" charset="0"/>
                <a:cs typeface="Tahoma"/>
              </a:rPr>
              <a:t>|</a:t>
            </a:r>
            <a:r>
              <a:rPr sz="2000" b="1" spc="40" dirty="0">
                <a:solidFill>
                  <a:srgbClr val="585858"/>
                </a:solidFill>
                <a:latin typeface="Montserrat ExtraBold" charset="0"/>
                <a:cs typeface="Tahoma"/>
              </a:rPr>
              <a:t> </a:t>
            </a:r>
            <a:r>
              <a:rPr lang="pt-BR" sz="2000" b="1" spc="40" dirty="0" smtClean="0">
                <a:solidFill>
                  <a:srgbClr val="585858"/>
                </a:solidFill>
                <a:latin typeface="Montserrat ExtraBold" charset="0"/>
                <a:cs typeface="Tahoma"/>
              </a:rPr>
              <a:t> </a:t>
            </a:r>
            <a:r>
              <a:rPr sz="2000" spc="-85" dirty="0" smtClean="0">
                <a:solidFill>
                  <a:srgbClr val="585858"/>
                </a:solidFill>
                <a:latin typeface="Montserrat ExtraBold" charset="0"/>
                <a:cs typeface="Verdana"/>
              </a:rPr>
              <a:t>2</a:t>
            </a:r>
            <a:r>
              <a:rPr sz="2000" spc="-90" dirty="0" smtClean="0">
                <a:solidFill>
                  <a:srgbClr val="585858"/>
                </a:solidFill>
                <a:latin typeface="Montserrat ExtraBold" charset="0"/>
                <a:cs typeface="Verdana"/>
              </a:rPr>
              <a:t> </a:t>
            </a:r>
            <a:r>
              <a:rPr sz="2000" spc="-10" dirty="0">
                <a:solidFill>
                  <a:srgbClr val="585858"/>
                </a:solidFill>
                <a:latin typeface="Montserrat ExtraBold" charset="0"/>
                <a:cs typeface="Verdana"/>
              </a:rPr>
              <a:t>CENÁRIOS</a:t>
            </a:r>
            <a:endParaRPr sz="2000" dirty="0">
              <a:latin typeface="Montserrat ExtraBold" charset="0"/>
              <a:cs typeface="Verdana"/>
            </a:endParaRPr>
          </a:p>
        </p:txBody>
      </p:sp>
      <p:grpSp>
        <p:nvGrpSpPr>
          <p:cNvPr id="12" name="object 7"/>
          <p:cNvGrpSpPr>
            <a:grpSpLocks noChangeAspect="1"/>
          </p:cNvGrpSpPr>
          <p:nvPr/>
        </p:nvGrpSpPr>
        <p:grpSpPr>
          <a:xfrm>
            <a:off x="9628504" y="4509440"/>
            <a:ext cx="7357746" cy="3714614"/>
            <a:chOff x="5052059" y="2488692"/>
            <a:chExt cx="5817235" cy="2936875"/>
          </a:xfrm>
        </p:grpSpPr>
        <p:pic>
          <p:nvPicPr>
            <p:cNvPr id="13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19126" y="4457641"/>
              <a:ext cx="2663931" cy="920583"/>
            </a:xfrm>
            <a:prstGeom prst="rect">
              <a:avLst/>
            </a:prstGeom>
          </p:spPr>
        </p:pic>
        <p:pic>
          <p:nvPicPr>
            <p:cNvPr id="14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52059" y="4532376"/>
              <a:ext cx="2823972" cy="893064"/>
            </a:xfrm>
            <a:prstGeom prst="rect">
              <a:avLst/>
            </a:prstGeom>
          </p:spPr>
        </p:pic>
        <p:pic>
          <p:nvPicPr>
            <p:cNvPr id="15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35879" y="4465320"/>
              <a:ext cx="2575560" cy="841247"/>
            </a:xfrm>
            <a:prstGeom prst="rect">
              <a:avLst/>
            </a:prstGeom>
          </p:spPr>
        </p:pic>
        <p:pic>
          <p:nvPicPr>
            <p:cNvPr id="16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77967" y="4556760"/>
              <a:ext cx="2720340" cy="789431"/>
            </a:xfrm>
            <a:prstGeom prst="rect">
              <a:avLst/>
            </a:prstGeom>
          </p:spPr>
        </p:pic>
        <p:pic>
          <p:nvPicPr>
            <p:cNvPr id="17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71693" y="2488692"/>
              <a:ext cx="2662417" cy="2898648"/>
            </a:xfrm>
            <a:prstGeom prst="rect">
              <a:avLst/>
            </a:prstGeom>
          </p:spPr>
        </p:pic>
        <p:pic>
          <p:nvPicPr>
            <p:cNvPr id="18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73211" y="3110484"/>
              <a:ext cx="2695955" cy="1834895"/>
            </a:xfrm>
            <a:prstGeom prst="rect">
              <a:avLst/>
            </a:prstGeom>
          </p:spPr>
        </p:pic>
        <p:pic>
          <p:nvPicPr>
            <p:cNvPr id="19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88451" y="2496312"/>
              <a:ext cx="2574036" cy="2819400"/>
            </a:xfrm>
            <a:prstGeom prst="rect">
              <a:avLst/>
            </a:prstGeom>
          </p:spPr>
        </p:pic>
        <p:pic>
          <p:nvPicPr>
            <p:cNvPr id="20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51519" y="3136392"/>
              <a:ext cx="2430779" cy="1121663"/>
            </a:xfrm>
            <a:prstGeom prst="rect">
              <a:avLst/>
            </a:prstGeom>
          </p:spPr>
        </p:pic>
        <p:pic>
          <p:nvPicPr>
            <p:cNvPr id="21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97595" y="3745992"/>
              <a:ext cx="2592324" cy="1121664"/>
            </a:xfrm>
            <a:prstGeom prst="rect">
              <a:avLst/>
            </a:prstGeom>
          </p:spPr>
        </p:pic>
      </p:grpSp>
      <p:sp>
        <p:nvSpPr>
          <p:cNvPr id="23" name="object 18"/>
          <p:cNvSpPr txBox="1"/>
          <p:nvPr/>
        </p:nvSpPr>
        <p:spPr>
          <a:xfrm>
            <a:off x="10271760" y="8302066"/>
            <a:ext cx="2218690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lang="pt-BR" sz="1600" b="1" dirty="0" smtClean="0">
                <a:solidFill>
                  <a:srgbClr val="585858"/>
                </a:solidFill>
                <a:latin typeface="Montserrat ExtraBold" charset="0"/>
                <a:cs typeface="Tahoma"/>
              </a:rPr>
              <a:t>Recuperação total das rodovias nas regiões mais afetadas</a:t>
            </a:r>
            <a:endParaRPr sz="1600" dirty="0">
              <a:latin typeface="Montserrat ExtraBold" charset="0"/>
              <a:cs typeface="Tahoma"/>
            </a:endParaRPr>
          </a:p>
        </p:txBody>
      </p:sp>
      <p:sp>
        <p:nvSpPr>
          <p:cNvPr id="24" name="object 19"/>
          <p:cNvSpPr txBox="1"/>
          <p:nvPr/>
        </p:nvSpPr>
        <p:spPr>
          <a:xfrm>
            <a:off x="14009370" y="8311515"/>
            <a:ext cx="251968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b="1" spc="10" dirty="0">
                <a:solidFill>
                  <a:srgbClr val="585858"/>
                </a:solidFill>
                <a:latin typeface="Montserrat ExtraBold" charset="0"/>
                <a:cs typeface="Tahoma"/>
              </a:rPr>
              <a:t>Reconstrução</a:t>
            </a:r>
            <a:r>
              <a:rPr sz="1600" b="1" spc="225" dirty="0">
                <a:solidFill>
                  <a:srgbClr val="585858"/>
                </a:solidFill>
                <a:latin typeface="Montserrat ExtraBold" charset="0"/>
                <a:cs typeface="Tahoma"/>
              </a:rPr>
              <a:t> </a:t>
            </a:r>
            <a:r>
              <a:rPr sz="1600" b="1" spc="65" dirty="0">
                <a:solidFill>
                  <a:srgbClr val="585858"/>
                </a:solidFill>
                <a:latin typeface="Montserrat ExtraBold" charset="0"/>
                <a:cs typeface="Tahoma"/>
              </a:rPr>
              <a:t>de</a:t>
            </a:r>
            <a:r>
              <a:rPr sz="1600" b="1" spc="204" dirty="0">
                <a:solidFill>
                  <a:srgbClr val="585858"/>
                </a:solidFill>
                <a:latin typeface="Montserrat ExtraBold" charset="0"/>
                <a:cs typeface="Tahoma"/>
              </a:rPr>
              <a:t> </a:t>
            </a:r>
            <a:r>
              <a:rPr sz="1600" b="1" spc="-20" dirty="0">
                <a:solidFill>
                  <a:srgbClr val="585858"/>
                </a:solidFill>
                <a:latin typeface="Montserrat ExtraBold" charset="0"/>
                <a:cs typeface="Tahoma"/>
              </a:rPr>
              <a:t>forma </a:t>
            </a:r>
            <a:r>
              <a:rPr sz="1600" b="1" dirty="0">
                <a:solidFill>
                  <a:srgbClr val="585858"/>
                </a:solidFill>
                <a:latin typeface="Montserrat ExtraBold" charset="0"/>
                <a:cs typeface="Tahoma"/>
              </a:rPr>
              <a:t>resiliente,</a:t>
            </a:r>
            <a:r>
              <a:rPr sz="1600" b="1" spc="160" dirty="0">
                <a:solidFill>
                  <a:srgbClr val="585858"/>
                </a:solidFill>
                <a:latin typeface="Montserrat ExtraBold" charset="0"/>
                <a:cs typeface="Tahoma"/>
              </a:rPr>
              <a:t> </a:t>
            </a:r>
            <a:r>
              <a:rPr sz="1600" b="1" spc="60" dirty="0">
                <a:solidFill>
                  <a:srgbClr val="585858"/>
                </a:solidFill>
                <a:latin typeface="Montserrat ExtraBold" charset="0"/>
                <a:cs typeface="Tahoma"/>
              </a:rPr>
              <a:t>com </a:t>
            </a:r>
            <a:r>
              <a:rPr sz="1600" b="1" dirty="0">
                <a:solidFill>
                  <a:srgbClr val="585858"/>
                </a:solidFill>
                <a:latin typeface="Montserrat ExtraBold" charset="0"/>
                <a:cs typeface="Tahoma"/>
              </a:rPr>
              <a:t>adaptações</a:t>
            </a:r>
            <a:r>
              <a:rPr sz="1600" b="1" spc="285" dirty="0">
                <a:solidFill>
                  <a:srgbClr val="585858"/>
                </a:solidFill>
                <a:latin typeface="Montserrat ExtraBold" charset="0"/>
                <a:cs typeface="Tahoma"/>
              </a:rPr>
              <a:t> </a:t>
            </a:r>
            <a:r>
              <a:rPr sz="1600" b="1" dirty="0">
                <a:solidFill>
                  <a:srgbClr val="585858"/>
                </a:solidFill>
                <a:latin typeface="Montserrat ExtraBold" charset="0"/>
                <a:cs typeface="Tahoma"/>
              </a:rPr>
              <a:t>para</a:t>
            </a:r>
            <a:r>
              <a:rPr sz="1600" b="1" spc="245" dirty="0">
                <a:solidFill>
                  <a:srgbClr val="585858"/>
                </a:solidFill>
                <a:latin typeface="Montserrat ExtraBold" charset="0"/>
                <a:cs typeface="Tahoma"/>
              </a:rPr>
              <a:t> </a:t>
            </a:r>
            <a:r>
              <a:rPr sz="1600" b="1" spc="-25" dirty="0">
                <a:solidFill>
                  <a:srgbClr val="585858"/>
                </a:solidFill>
                <a:latin typeface="Montserrat ExtraBold" charset="0"/>
                <a:cs typeface="Tahoma"/>
              </a:rPr>
              <a:t>as </a:t>
            </a:r>
            <a:r>
              <a:rPr sz="1600" b="1" spc="60" dirty="0">
                <a:solidFill>
                  <a:srgbClr val="585858"/>
                </a:solidFill>
                <a:latin typeface="Montserrat ExtraBold" charset="0"/>
                <a:cs typeface="Tahoma"/>
              </a:rPr>
              <a:t>mudanças</a:t>
            </a:r>
            <a:r>
              <a:rPr sz="1600" b="1" spc="20" dirty="0">
                <a:solidFill>
                  <a:srgbClr val="585858"/>
                </a:solidFill>
                <a:latin typeface="Montserrat ExtraBold" charset="0"/>
                <a:cs typeface="Tahoma"/>
              </a:rPr>
              <a:t> </a:t>
            </a:r>
            <a:r>
              <a:rPr sz="1600" b="1" spc="-10" dirty="0">
                <a:solidFill>
                  <a:srgbClr val="585858"/>
                </a:solidFill>
                <a:latin typeface="Montserrat ExtraBold" charset="0"/>
                <a:cs typeface="Tahoma"/>
              </a:rPr>
              <a:t>climáticas</a:t>
            </a:r>
            <a:endParaRPr sz="1600" dirty="0">
              <a:latin typeface="Montserrat ExtraBold" charset="0"/>
              <a:cs typeface="Tahoma"/>
            </a:endParaRPr>
          </a:p>
        </p:txBody>
      </p:sp>
      <p:sp>
        <p:nvSpPr>
          <p:cNvPr id="25" name="object 20"/>
          <p:cNvSpPr/>
          <p:nvPr/>
        </p:nvSpPr>
        <p:spPr>
          <a:xfrm>
            <a:off x="9586595" y="8169274"/>
            <a:ext cx="7399494" cy="62455"/>
          </a:xfrm>
          <a:custGeom>
            <a:avLst/>
            <a:gdLst/>
            <a:ahLst/>
            <a:cxnLst/>
            <a:rect l="l" t="t" r="r" b="b"/>
            <a:pathLst>
              <a:path w="6028055">
                <a:moveTo>
                  <a:pt x="0" y="0"/>
                </a:moveTo>
                <a:lnTo>
                  <a:pt x="6027928" y="0"/>
                </a:lnTo>
              </a:path>
            </a:pathLst>
          </a:custGeom>
          <a:ln w="2286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>
              <a:latin typeface="Montserrat ExtraBold" charset="0"/>
            </a:endParaRPr>
          </a:p>
        </p:txBody>
      </p:sp>
      <p:pic>
        <p:nvPicPr>
          <p:cNvPr id="26" name="object 2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352041" y="3949573"/>
            <a:ext cx="6302693" cy="585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0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633942-BD1E-50C0-F730-5EBCC6FD18AA}"/>
              </a:ext>
            </a:extLst>
          </p:cNvPr>
          <p:cNvSpPr txBox="1"/>
          <p:nvPr/>
        </p:nvSpPr>
        <p:spPr>
          <a:xfrm>
            <a:off x="984250" y="244475"/>
            <a:ext cx="15240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3413" algn="l"/>
              </a:tabLst>
            </a:pPr>
            <a:r>
              <a:rPr lang="pt-BR" sz="5200" dirty="0">
                <a:solidFill>
                  <a:srgbClr val="132743"/>
                </a:solidFill>
                <a:latin typeface="Montserrat Light" pitchFamily="2" charset="77"/>
              </a:rPr>
              <a:t>ESTRATÉGIA DE RECONSTRUÇÃO DAS RODOVIAS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415" y="2073275"/>
            <a:ext cx="9745435" cy="907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633942-BD1E-50C0-F730-5EBCC6FD18AA}"/>
              </a:ext>
            </a:extLst>
          </p:cNvPr>
          <p:cNvSpPr txBox="1"/>
          <p:nvPr/>
        </p:nvSpPr>
        <p:spPr>
          <a:xfrm>
            <a:off x="984250" y="244475"/>
            <a:ext cx="1524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3413" algn="l"/>
              </a:tabLst>
            </a:pPr>
            <a:r>
              <a:rPr lang="pt-BR" sz="5200" dirty="0" smtClean="0">
                <a:solidFill>
                  <a:srgbClr val="132743"/>
                </a:solidFill>
                <a:latin typeface="Montserrat Light" pitchFamily="2" charset="77"/>
              </a:rPr>
              <a:t>UNIÃO DE ESFORÇOS – DER-PR</a:t>
            </a:r>
            <a:endParaRPr lang="pt-BR" sz="5200" dirty="0">
              <a:solidFill>
                <a:srgbClr val="132743"/>
              </a:solidFill>
              <a:latin typeface="Montserrat Light" pitchFamily="2" charset="77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50" y="3673475"/>
            <a:ext cx="7213600" cy="54102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50" y="1875166"/>
            <a:ext cx="8763000" cy="49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8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14633942-BD1E-50C0-F730-5EBCC6FD18AA}"/>
              </a:ext>
            </a:extLst>
          </p:cNvPr>
          <p:cNvSpPr txBox="1"/>
          <p:nvPr/>
        </p:nvSpPr>
        <p:spPr>
          <a:xfrm>
            <a:off x="1317156" y="747133"/>
            <a:ext cx="1524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3413" algn="l"/>
              </a:tabLst>
            </a:pPr>
            <a:r>
              <a:rPr lang="pt-BR" sz="5200" dirty="0" smtClean="0">
                <a:solidFill>
                  <a:srgbClr val="132743"/>
                </a:solidFill>
                <a:latin typeface="Montserrat Light" pitchFamily="2" charset="77"/>
              </a:rPr>
              <a:t>SOLIDARIEDADE</a:t>
            </a:r>
            <a:endParaRPr lang="pt-BR" sz="5200" dirty="0">
              <a:solidFill>
                <a:srgbClr val="132743"/>
              </a:solidFill>
              <a:latin typeface="Montserrat Light" pitchFamily="2" charset="77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564" y="1920875"/>
            <a:ext cx="4898886" cy="493815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69149">
            <a:off x="9286274" y="1298747"/>
            <a:ext cx="4831294" cy="518803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2958" y="3361312"/>
            <a:ext cx="4763165" cy="476316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67720">
            <a:off x="1481699" y="5747597"/>
            <a:ext cx="4814835" cy="475375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66082">
            <a:off x="6901054" y="5359291"/>
            <a:ext cx="5137191" cy="509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4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6">
            <a:extLst>
              <a:ext uri="{FF2B5EF4-FFF2-40B4-BE49-F238E27FC236}">
                <a16:creationId xmlns:a16="http://schemas.microsoft.com/office/drawing/2014/main" id="{B2E97982-DD26-6585-9A65-A122DE5AAAE2}"/>
              </a:ext>
            </a:extLst>
          </p:cNvPr>
          <p:cNvSpPr txBox="1"/>
          <p:nvPr/>
        </p:nvSpPr>
        <p:spPr>
          <a:xfrm>
            <a:off x="4870450" y="4673836"/>
            <a:ext cx="13792200" cy="90601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>
              <a:spcBef>
                <a:spcPts val="105"/>
              </a:spcBef>
            </a:pPr>
            <a:r>
              <a:rPr lang="pt-BR" sz="3200" dirty="0" err="1" smtClean="0">
                <a:solidFill>
                  <a:srgbClr val="FFFFFF"/>
                </a:solidFill>
                <a:latin typeface="Montserrat Light" pitchFamily="2" charset="77"/>
                <a:cs typeface="Arial"/>
              </a:rPr>
              <a:t>Engª</a:t>
            </a:r>
            <a:r>
              <a:rPr lang="pt-BR" sz="3200" dirty="0" smtClean="0">
                <a:solidFill>
                  <a:srgbClr val="FFFFFF"/>
                </a:solidFill>
                <a:latin typeface="Montserrat Light" pitchFamily="2" charset="77"/>
                <a:cs typeface="Arial"/>
              </a:rPr>
              <a:t> Civil Lia </a:t>
            </a:r>
            <a:r>
              <a:rPr lang="pt-BR" sz="3200" dirty="0" err="1" smtClean="0">
                <a:solidFill>
                  <a:srgbClr val="FFFFFF"/>
                </a:solidFill>
                <a:latin typeface="Montserrat Light" pitchFamily="2" charset="77"/>
                <a:cs typeface="Arial"/>
              </a:rPr>
              <a:t>Caterí</a:t>
            </a:r>
            <a:r>
              <a:rPr lang="pt-BR" sz="3200" dirty="0" smtClean="0">
                <a:solidFill>
                  <a:srgbClr val="FFFFFF"/>
                </a:solidFill>
                <a:latin typeface="Montserrat Light" pitchFamily="2" charset="77"/>
                <a:cs typeface="Arial"/>
              </a:rPr>
              <a:t> </a:t>
            </a:r>
            <a:r>
              <a:rPr lang="pt-BR" sz="3200" dirty="0" err="1" smtClean="0">
                <a:solidFill>
                  <a:srgbClr val="FFFFFF"/>
                </a:solidFill>
                <a:latin typeface="Montserrat Light" pitchFamily="2" charset="77"/>
                <a:cs typeface="Arial"/>
              </a:rPr>
              <a:t>Rech</a:t>
            </a:r>
            <a:r>
              <a:rPr lang="pt-BR" sz="3200" dirty="0" smtClean="0">
                <a:solidFill>
                  <a:srgbClr val="FFFFFF"/>
                </a:solidFill>
                <a:latin typeface="Montserrat Light" pitchFamily="2" charset="77"/>
                <a:cs typeface="Arial"/>
              </a:rPr>
              <a:t> Martinazzo</a:t>
            </a:r>
            <a:endParaRPr sz="3200" dirty="0">
              <a:latin typeface="Montserrat Light" pitchFamily="2" charset="77"/>
              <a:cs typeface="Arial"/>
            </a:endParaRPr>
          </a:p>
          <a:p>
            <a:pPr marR="5080"/>
            <a:r>
              <a:rPr lang="en-US" sz="2600" b="1" dirty="0" err="1" smtClean="0">
                <a:solidFill>
                  <a:srgbClr val="FFFFFF"/>
                </a:solidFill>
                <a:latin typeface="Montserrat ExtraBold" pitchFamily="2" charset="77"/>
                <a:cs typeface="Arial"/>
              </a:rPr>
              <a:t>Departamento</a:t>
            </a:r>
            <a:r>
              <a:rPr lang="en-US" sz="2600" b="1" dirty="0" smtClean="0">
                <a:solidFill>
                  <a:srgbClr val="FFFFFF"/>
                </a:solidFill>
                <a:latin typeface="Montserrat ExtraBold" pitchFamily="2" charset="77"/>
                <a:cs typeface="Arial"/>
              </a:rPr>
              <a:t> </a:t>
            </a:r>
            <a:r>
              <a:rPr lang="en-US" sz="2600" b="1" dirty="0" err="1" smtClean="0">
                <a:solidFill>
                  <a:srgbClr val="FFFFFF"/>
                </a:solidFill>
                <a:latin typeface="Montserrat ExtraBold" pitchFamily="2" charset="77"/>
                <a:cs typeface="Arial"/>
              </a:rPr>
              <a:t>Autônomo</a:t>
            </a:r>
            <a:r>
              <a:rPr lang="en-US" sz="2600" b="1" dirty="0" smtClean="0">
                <a:solidFill>
                  <a:srgbClr val="FFFFFF"/>
                </a:solidFill>
                <a:latin typeface="Montserrat ExtraBold" pitchFamily="2" charset="77"/>
                <a:cs typeface="Arial"/>
              </a:rPr>
              <a:t> de </a:t>
            </a:r>
            <a:r>
              <a:rPr lang="en-US" sz="2600" b="1" dirty="0" err="1" smtClean="0">
                <a:solidFill>
                  <a:srgbClr val="FFFFFF"/>
                </a:solidFill>
                <a:latin typeface="Montserrat ExtraBold" pitchFamily="2" charset="77"/>
                <a:cs typeface="Arial"/>
              </a:rPr>
              <a:t>Estradas</a:t>
            </a:r>
            <a:r>
              <a:rPr lang="en-US" sz="2600" b="1" dirty="0" smtClean="0">
                <a:solidFill>
                  <a:srgbClr val="FFFFFF"/>
                </a:solidFill>
                <a:latin typeface="Montserrat ExtraBold" pitchFamily="2" charset="77"/>
                <a:cs typeface="Arial"/>
              </a:rPr>
              <a:t> de </a:t>
            </a:r>
            <a:r>
              <a:rPr lang="en-US" sz="2600" b="1" dirty="0" err="1" smtClean="0">
                <a:solidFill>
                  <a:srgbClr val="FFFFFF"/>
                </a:solidFill>
                <a:latin typeface="Montserrat ExtraBold" pitchFamily="2" charset="77"/>
                <a:cs typeface="Arial"/>
              </a:rPr>
              <a:t>Rodagem</a:t>
            </a:r>
            <a:r>
              <a:rPr lang="en-US" sz="2600" b="1" dirty="0" smtClean="0">
                <a:solidFill>
                  <a:srgbClr val="FFFFFF"/>
                </a:solidFill>
                <a:latin typeface="Montserrat ExtraBold" pitchFamily="2" charset="77"/>
                <a:cs typeface="Arial"/>
              </a:rPr>
              <a:t> - RS</a:t>
            </a:r>
            <a:endParaRPr lang="en-US" sz="2600" dirty="0">
              <a:solidFill>
                <a:srgbClr val="FFFFFF"/>
              </a:solidFill>
              <a:latin typeface="Montserrat Medium" pitchFamily="2" charset="77"/>
              <a:cs typeface="Arial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F7E9EB9A-7994-EFA5-9B45-BE47F79C586B}"/>
              </a:ext>
            </a:extLst>
          </p:cNvPr>
          <p:cNvSpPr txBox="1"/>
          <p:nvPr/>
        </p:nvSpPr>
        <p:spPr>
          <a:xfrm>
            <a:off x="4870450" y="9464675"/>
            <a:ext cx="9913620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/>
            <a:r>
              <a:rPr lang="en-US" dirty="0" smtClean="0">
                <a:solidFill>
                  <a:srgbClr val="FFFFFF"/>
                </a:solidFill>
                <a:latin typeface="Montserrat Medium" pitchFamily="2" charset="77"/>
                <a:cs typeface="Arial"/>
              </a:rPr>
              <a:t>Av. Borges de Medeiros, 1555 </a:t>
            </a:r>
            <a:r>
              <a:rPr lang="en-US" dirty="0">
                <a:solidFill>
                  <a:srgbClr val="FFFFFF"/>
                </a:solidFill>
                <a:latin typeface="Montserrat Medium" pitchFamily="2" charset="77"/>
                <a:cs typeface="Arial"/>
              </a:rPr>
              <a:t>– </a:t>
            </a:r>
            <a:r>
              <a:rPr lang="en-US" dirty="0" smtClean="0">
                <a:solidFill>
                  <a:srgbClr val="FFFFFF"/>
                </a:solidFill>
                <a:latin typeface="Montserrat Medium" pitchFamily="2" charset="77"/>
                <a:cs typeface="Arial"/>
              </a:rPr>
              <a:t>Praia de </a:t>
            </a:r>
            <a:r>
              <a:rPr lang="en-US" dirty="0" err="1" smtClean="0">
                <a:solidFill>
                  <a:srgbClr val="FFFFFF"/>
                </a:solidFill>
                <a:latin typeface="Montserrat Medium" pitchFamily="2" charset="77"/>
                <a:cs typeface="Arial"/>
              </a:rPr>
              <a:t>Belas</a:t>
            </a:r>
            <a:r>
              <a:rPr lang="en-US" dirty="0" smtClean="0">
                <a:solidFill>
                  <a:srgbClr val="FFFFFF"/>
                </a:solidFill>
                <a:latin typeface="Montserrat Medium" pitchFamily="2" charset="77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Montserrat Medium" pitchFamily="2" charset="77"/>
                <a:cs typeface="Arial"/>
              </a:rPr>
              <a:t>– </a:t>
            </a:r>
            <a:r>
              <a:rPr lang="en-US" dirty="0" smtClean="0">
                <a:solidFill>
                  <a:srgbClr val="FFFFFF"/>
                </a:solidFill>
                <a:latin typeface="Montserrat Medium" pitchFamily="2" charset="77"/>
                <a:cs typeface="Arial"/>
              </a:rPr>
              <a:t>Porto Alegre-RS</a:t>
            </a:r>
            <a:endParaRPr lang="en-US" dirty="0">
              <a:solidFill>
                <a:srgbClr val="FFFFFF"/>
              </a:solidFill>
              <a:latin typeface="Montserrat Medium" pitchFamily="2" charset="77"/>
              <a:cs typeface="Arial"/>
            </a:endParaRPr>
          </a:p>
          <a:p>
            <a:pPr marR="5080"/>
            <a:r>
              <a:rPr lang="en-US" dirty="0" smtClean="0">
                <a:solidFill>
                  <a:srgbClr val="FFFFFF"/>
                </a:solidFill>
                <a:latin typeface="Montserrat Medium" pitchFamily="2" charset="77"/>
                <a:cs typeface="Arial"/>
              </a:rPr>
              <a:t>www.daer.rs.gov.br</a:t>
            </a:r>
            <a:endParaRPr lang="en-US" dirty="0">
              <a:solidFill>
                <a:srgbClr val="FFFFFF"/>
              </a:solidFill>
              <a:latin typeface="Montserrat Medium" pitchFamily="2" charset="77"/>
              <a:cs typeface="Arial"/>
            </a:endParaRPr>
          </a:p>
          <a:p>
            <a:pPr marR="5080"/>
            <a:r>
              <a:rPr lang="en-US" dirty="0" smtClean="0">
                <a:solidFill>
                  <a:srgbClr val="FFFFFF"/>
                </a:solidFill>
                <a:latin typeface="Montserrat Medium" pitchFamily="2" charset="77"/>
                <a:cs typeface="Arial"/>
              </a:rPr>
              <a:t>(51) 98209 6272</a:t>
            </a:r>
            <a:endParaRPr lang="en-US" dirty="0">
              <a:solidFill>
                <a:srgbClr val="FFFFFF"/>
              </a:solidFill>
              <a:latin typeface="Montserrat Medium" pitchFamily="2" charset="77"/>
              <a:cs typeface="Arial"/>
            </a:endParaRPr>
          </a:p>
        </p:txBody>
      </p:sp>
      <p:sp>
        <p:nvSpPr>
          <p:cNvPr id="2" name="object 6">
            <a:extLst>
              <a:ext uri="{FF2B5EF4-FFF2-40B4-BE49-F238E27FC236}">
                <a16:creationId xmlns:a16="http://schemas.microsoft.com/office/drawing/2014/main" id="{E20CC7E2-35DF-4D4B-20FA-EA19DD2BF5BB}"/>
              </a:ext>
            </a:extLst>
          </p:cNvPr>
          <p:cNvSpPr txBox="1"/>
          <p:nvPr/>
        </p:nvSpPr>
        <p:spPr>
          <a:xfrm>
            <a:off x="4946650" y="5805278"/>
            <a:ext cx="991362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/>
            <a:r>
              <a:rPr lang="en-US" sz="2400" dirty="0" smtClean="0">
                <a:solidFill>
                  <a:srgbClr val="FFFFFF"/>
                </a:solidFill>
                <a:latin typeface="Montserrat Medium" pitchFamily="2" charset="77"/>
                <a:cs typeface="Arial"/>
              </a:rPr>
              <a:t>lia@daer.rs.gov.br</a:t>
            </a:r>
            <a:endParaRPr lang="en-US" sz="2400" dirty="0">
              <a:solidFill>
                <a:srgbClr val="FFFFFF"/>
              </a:solidFill>
              <a:latin typeface="Montserrat Medium" pitchFamily="2" charset="77"/>
              <a:cs typeface="Arial"/>
            </a:endParaRP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5D25F013-E068-E526-1D0C-B0BE13DA4AB6}"/>
              </a:ext>
            </a:extLst>
          </p:cNvPr>
          <p:cNvSpPr/>
          <p:nvPr/>
        </p:nvSpPr>
        <p:spPr>
          <a:xfrm rot="5400000">
            <a:off x="1420925" y="7586550"/>
            <a:ext cx="1800000" cy="4641850"/>
          </a:xfrm>
          <a:prstGeom prst="round2SameRect">
            <a:avLst>
              <a:gd name="adj1" fmla="val 4858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6C5EB2A-4C9E-4B63-B8C2-4D77F9499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3" descr="Logotipo, nome da empresa&#10;&#10;Descrição gerada automaticamente">
            <a:extLst>
              <a:ext uri="{FF2B5EF4-FFF2-40B4-BE49-F238E27FC236}">
                <a16:creationId xmlns:a16="http://schemas.microsoft.com/office/drawing/2014/main" id="{EA96A4C8-3C32-4ADC-8A67-5A1459D44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25" y="9072474"/>
            <a:ext cx="1440000" cy="161443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75" y="3749675"/>
            <a:ext cx="2866185" cy="3429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3994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50" y="549275"/>
            <a:ext cx="12594841" cy="890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8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6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2"/>
          <a:srcRect l="5564" t="4007" r="1701"/>
          <a:stretch/>
        </p:blipFill>
        <p:spPr>
          <a:xfrm>
            <a:off x="374650" y="1768474"/>
            <a:ext cx="13258800" cy="9067801"/>
          </a:xfrm>
          <a:prstGeom prst="rect">
            <a:avLst/>
          </a:prstGeom>
        </p:spPr>
      </p:pic>
      <p:pic>
        <p:nvPicPr>
          <p:cNvPr id="1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66913" y="10536403"/>
            <a:ext cx="1537188" cy="50151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14633942-BD1E-50C0-F730-5EBCC6FD18AA}"/>
              </a:ext>
            </a:extLst>
          </p:cNvPr>
          <p:cNvSpPr txBox="1"/>
          <p:nvPr/>
        </p:nvSpPr>
        <p:spPr>
          <a:xfrm>
            <a:off x="1060450" y="1006475"/>
            <a:ext cx="1524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3413" algn="l"/>
              </a:tabLst>
            </a:pPr>
            <a:r>
              <a:rPr lang="pt-BR" sz="5200" dirty="0" smtClean="0">
                <a:solidFill>
                  <a:srgbClr val="132743"/>
                </a:solidFill>
                <a:latin typeface="Montserrat Light" pitchFamily="2" charset="77"/>
              </a:rPr>
              <a:t>IMPACTO NA ECONOMIA</a:t>
            </a:r>
            <a:endParaRPr lang="x-none" sz="5200" dirty="0">
              <a:solidFill>
                <a:srgbClr val="132743"/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986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050" y="2072421"/>
            <a:ext cx="14325600" cy="8763854"/>
          </a:xfrm>
          <a:prstGeom prst="rect">
            <a:avLst/>
          </a:prstGeom>
        </p:spPr>
      </p:pic>
      <p:pic>
        <p:nvPicPr>
          <p:cNvPr id="1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66913" y="10536403"/>
            <a:ext cx="1537188" cy="50151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14633942-BD1E-50C0-F730-5EBCC6FD18AA}"/>
              </a:ext>
            </a:extLst>
          </p:cNvPr>
          <p:cNvSpPr txBox="1"/>
          <p:nvPr/>
        </p:nvSpPr>
        <p:spPr>
          <a:xfrm>
            <a:off x="1060450" y="1006475"/>
            <a:ext cx="1524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3413" algn="l"/>
              </a:tabLst>
            </a:pPr>
            <a:r>
              <a:rPr lang="pt-BR" sz="5200" dirty="0" smtClean="0">
                <a:solidFill>
                  <a:srgbClr val="132743"/>
                </a:solidFill>
                <a:latin typeface="Montserrat Light" pitchFamily="2" charset="77"/>
              </a:rPr>
              <a:t>IMPACTO NA ECONOMIA</a:t>
            </a:r>
            <a:endParaRPr lang="x-none" sz="5200" dirty="0">
              <a:solidFill>
                <a:srgbClr val="132743"/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0235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7" y="20636"/>
            <a:ext cx="20122792" cy="1129703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sp>
        <p:nvSpPr>
          <p:cNvPr id="16" name="object 6"/>
          <p:cNvSpPr txBox="1"/>
          <p:nvPr/>
        </p:nvSpPr>
        <p:spPr>
          <a:xfrm>
            <a:off x="1441450" y="3015860"/>
            <a:ext cx="12112702" cy="53065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600" b="1" spc="145" dirty="0">
                <a:solidFill>
                  <a:srgbClr val="FFFFFF"/>
                </a:solidFill>
                <a:latin typeface="Montserrat ExtraBold" charset="0"/>
                <a:cs typeface="Tahoma"/>
              </a:rPr>
              <a:t>INTERVENÇÕES </a:t>
            </a:r>
            <a:r>
              <a:rPr sz="8600" b="1" spc="185" dirty="0">
                <a:solidFill>
                  <a:srgbClr val="FFFFFF"/>
                </a:solidFill>
                <a:latin typeface="Montserrat ExtraBold" charset="0"/>
                <a:cs typeface="Tahoma"/>
              </a:rPr>
              <a:t>REALIZADAS</a:t>
            </a:r>
            <a:r>
              <a:rPr sz="8600" b="1" spc="-65" dirty="0">
                <a:solidFill>
                  <a:srgbClr val="FFFFFF"/>
                </a:solidFill>
                <a:latin typeface="Montserrat ExtraBold" charset="0"/>
                <a:cs typeface="Tahoma"/>
              </a:rPr>
              <a:t> </a:t>
            </a:r>
            <a:r>
              <a:rPr sz="8600" b="1" spc="200" dirty="0">
                <a:solidFill>
                  <a:srgbClr val="FFFFFF"/>
                </a:solidFill>
                <a:latin typeface="Montserrat ExtraBold" charset="0"/>
                <a:cs typeface="Tahoma"/>
              </a:rPr>
              <a:t>NAS </a:t>
            </a:r>
            <a:r>
              <a:rPr sz="8600" b="1" spc="165" dirty="0">
                <a:solidFill>
                  <a:srgbClr val="FFFFFF"/>
                </a:solidFill>
                <a:latin typeface="Montserrat ExtraBold" charset="0"/>
                <a:cs typeface="Tahoma"/>
              </a:rPr>
              <a:t>RODOVIAS </a:t>
            </a:r>
            <a:r>
              <a:rPr sz="8600" b="1" spc="110" dirty="0">
                <a:solidFill>
                  <a:srgbClr val="FFFFFF"/>
                </a:solidFill>
                <a:latin typeface="Montserrat ExtraBold" charset="0"/>
                <a:cs typeface="Tahoma"/>
              </a:rPr>
              <a:t>ESTADUAIS</a:t>
            </a:r>
            <a:endParaRPr sz="8600" dirty="0">
              <a:latin typeface="Montserrat ExtraBold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2089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18850" y="-47588"/>
            <a:ext cx="9032773" cy="113569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pic>
        <p:nvPicPr>
          <p:cNvPr id="28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28250" y="1844675"/>
            <a:ext cx="7848600" cy="7391400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11365271" y="7635875"/>
            <a:ext cx="1213485" cy="1415009"/>
            <a:chOff x="7132701" y="4796154"/>
            <a:chExt cx="1213485" cy="1415009"/>
          </a:xfrm>
        </p:grpSpPr>
        <p:pic>
          <p:nvPicPr>
            <p:cNvPr id="29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50939" y="5629019"/>
              <a:ext cx="210311" cy="210312"/>
            </a:xfrm>
            <a:prstGeom prst="rect">
              <a:avLst/>
            </a:prstGeom>
          </p:spPr>
        </p:pic>
        <p:pic>
          <p:nvPicPr>
            <p:cNvPr id="30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52463" y="5904863"/>
              <a:ext cx="210311" cy="210312"/>
            </a:xfrm>
            <a:prstGeom prst="rect">
              <a:avLst/>
            </a:prstGeom>
          </p:spPr>
        </p:pic>
        <p:sp>
          <p:nvSpPr>
            <p:cNvPr id="31" name="object 15"/>
            <p:cNvSpPr txBox="1"/>
            <p:nvPr/>
          </p:nvSpPr>
          <p:spPr>
            <a:xfrm>
              <a:off x="7544181" y="5026888"/>
              <a:ext cx="802005" cy="118427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35800"/>
                </a:lnSpc>
                <a:spcBef>
                  <a:spcPts val="95"/>
                </a:spcBef>
              </a:pPr>
              <a:r>
                <a:rPr sz="1400" spc="-10" dirty="0">
                  <a:latin typeface="Verdana"/>
                  <a:cs typeface="Verdana"/>
                </a:rPr>
                <a:t>Federal Estadual Federal Estadual</a:t>
              </a:r>
              <a:endParaRPr sz="1400" dirty="0">
                <a:latin typeface="Verdana"/>
                <a:cs typeface="Verdana"/>
              </a:endParaRPr>
            </a:p>
          </p:txBody>
        </p:sp>
        <p:sp>
          <p:nvSpPr>
            <p:cNvPr id="32" name="object 16"/>
            <p:cNvSpPr txBox="1"/>
            <p:nvPr/>
          </p:nvSpPr>
          <p:spPr>
            <a:xfrm>
              <a:off x="7132701" y="4796154"/>
              <a:ext cx="1202690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b="1" spc="-25" dirty="0">
                  <a:latin typeface="Tahoma"/>
                  <a:cs typeface="Tahoma"/>
                </a:rPr>
                <a:t>RODOVIAS**</a:t>
              </a:r>
              <a:endParaRPr sz="1400" dirty="0">
                <a:latin typeface="Tahoma"/>
                <a:cs typeface="Tahoma"/>
              </a:endParaRPr>
            </a:p>
          </p:txBody>
        </p:sp>
        <p:sp>
          <p:nvSpPr>
            <p:cNvPr id="40" name="object 17"/>
            <p:cNvSpPr/>
            <p:nvPr/>
          </p:nvSpPr>
          <p:spPr>
            <a:xfrm>
              <a:off x="7202171" y="5518403"/>
              <a:ext cx="259079" cy="0"/>
            </a:xfrm>
            <a:custGeom>
              <a:avLst/>
              <a:gdLst/>
              <a:ahLst/>
              <a:cxnLst/>
              <a:rect l="l" t="t" r="r" b="b"/>
              <a:pathLst>
                <a:path w="259079">
                  <a:moveTo>
                    <a:pt x="0" y="0"/>
                  </a:moveTo>
                  <a:lnTo>
                    <a:pt x="258572" y="0"/>
                  </a:lnTo>
                </a:path>
              </a:pathLst>
            </a:custGeom>
            <a:ln w="5791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4"/>
            <p:cNvSpPr/>
            <p:nvPr/>
          </p:nvSpPr>
          <p:spPr>
            <a:xfrm>
              <a:off x="7202171" y="5197475"/>
              <a:ext cx="259079" cy="0"/>
            </a:xfrm>
            <a:custGeom>
              <a:avLst/>
              <a:gdLst/>
              <a:ahLst/>
              <a:cxnLst/>
              <a:rect l="l" t="t" r="r" b="b"/>
              <a:pathLst>
                <a:path w="259079">
                  <a:moveTo>
                    <a:pt x="0" y="0"/>
                  </a:moveTo>
                  <a:lnTo>
                    <a:pt x="258572" y="0"/>
                  </a:lnTo>
                </a:path>
              </a:pathLst>
            </a:custGeom>
            <a:ln w="57912">
              <a:solidFill>
                <a:srgbClr val="1299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7"/>
          <p:cNvSpPr txBox="1">
            <a:spLocks/>
          </p:cNvSpPr>
          <p:nvPr/>
        </p:nvSpPr>
        <p:spPr>
          <a:xfrm>
            <a:off x="1949758" y="2225675"/>
            <a:ext cx="2082491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pt-BR" sz="8000" kern="0" spc="-680" dirty="0" smtClean="0">
                <a:solidFill>
                  <a:srgbClr val="585858"/>
                </a:solidFill>
                <a:latin typeface="Montserrat ExtraBold" charset="0"/>
              </a:rPr>
              <a:t>94%</a:t>
            </a:r>
            <a:endParaRPr lang="pt-BR" sz="8000" kern="0" dirty="0">
              <a:solidFill>
                <a:sysClr val="windowText" lastClr="000000"/>
              </a:solidFill>
              <a:latin typeface="Montserrat ExtraBold" charset="0"/>
            </a:endParaRPr>
          </a:p>
        </p:txBody>
      </p:sp>
      <p:sp>
        <p:nvSpPr>
          <p:cNvPr id="43" name="object 18"/>
          <p:cNvSpPr txBox="1"/>
          <p:nvPr/>
        </p:nvSpPr>
        <p:spPr>
          <a:xfrm>
            <a:off x="1949759" y="3551843"/>
            <a:ext cx="6959291" cy="232050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18820">
              <a:lnSpc>
                <a:spcPct val="100000"/>
              </a:lnSpc>
              <a:spcBef>
                <a:spcPts val="95"/>
              </a:spcBef>
            </a:pPr>
            <a:r>
              <a:rPr sz="5000" b="1" spc="220" dirty="0">
                <a:solidFill>
                  <a:srgbClr val="585858"/>
                </a:solidFill>
                <a:latin typeface="Montserrat ExtraBold" charset="0"/>
                <a:cs typeface="Tahoma"/>
              </a:rPr>
              <a:t>DOS</a:t>
            </a:r>
            <a:r>
              <a:rPr sz="5000" b="1" spc="85" dirty="0">
                <a:solidFill>
                  <a:srgbClr val="585858"/>
                </a:solidFill>
                <a:latin typeface="Montserrat ExtraBold" charset="0"/>
                <a:cs typeface="Tahoma"/>
              </a:rPr>
              <a:t> </a:t>
            </a:r>
            <a:r>
              <a:rPr sz="5000" b="1" spc="200" dirty="0">
                <a:solidFill>
                  <a:srgbClr val="585858"/>
                </a:solidFill>
                <a:latin typeface="Montserrat ExtraBold" charset="0"/>
                <a:cs typeface="Tahoma"/>
              </a:rPr>
              <a:t>PONTOS </a:t>
            </a:r>
            <a:r>
              <a:rPr sz="5000" b="1" spc="140" dirty="0">
                <a:solidFill>
                  <a:srgbClr val="585858"/>
                </a:solidFill>
                <a:latin typeface="Montserrat ExtraBold" charset="0"/>
                <a:cs typeface="Tahoma"/>
              </a:rPr>
              <a:t>LIBERADOS</a:t>
            </a:r>
            <a:endParaRPr sz="5000" dirty="0">
              <a:latin typeface="Montserrat ExtraBold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764"/>
              </a:spcBef>
            </a:pPr>
            <a:r>
              <a:rPr sz="3500" b="1" spc="90" dirty="0" smtClean="0">
                <a:solidFill>
                  <a:srgbClr val="585858"/>
                </a:solidFill>
                <a:latin typeface="Montserrat ExtraBold" charset="0"/>
                <a:cs typeface="Tahoma"/>
              </a:rPr>
              <a:t>4</a:t>
            </a:r>
            <a:r>
              <a:rPr lang="pt-BR" sz="3500" b="1" spc="90" dirty="0" smtClean="0">
                <a:solidFill>
                  <a:srgbClr val="585858"/>
                </a:solidFill>
                <a:latin typeface="Montserrat ExtraBold" charset="0"/>
                <a:cs typeface="Tahoma"/>
              </a:rPr>
              <a:t>10</a:t>
            </a:r>
            <a:r>
              <a:rPr sz="3500" b="1" spc="80" dirty="0" smtClean="0">
                <a:solidFill>
                  <a:srgbClr val="585858"/>
                </a:solidFill>
                <a:latin typeface="Montserrat ExtraBold" charset="0"/>
                <a:cs typeface="Tahoma"/>
              </a:rPr>
              <a:t> </a:t>
            </a:r>
            <a:r>
              <a:rPr sz="3500" b="1" spc="165" dirty="0">
                <a:solidFill>
                  <a:srgbClr val="585858"/>
                </a:solidFill>
                <a:latin typeface="Montserrat ExtraBold" charset="0"/>
                <a:cs typeface="Tahoma"/>
              </a:rPr>
              <a:t>PONTOS</a:t>
            </a:r>
            <a:r>
              <a:rPr sz="3500" b="1" spc="110" dirty="0">
                <a:solidFill>
                  <a:srgbClr val="585858"/>
                </a:solidFill>
                <a:latin typeface="Montserrat ExtraBold" charset="0"/>
                <a:cs typeface="Tahoma"/>
              </a:rPr>
              <a:t> </a:t>
            </a:r>
            <a:r>
              <a:rPr sz="3500" b="1" spc="185" dirty="0">
                <a:solidFill>
                  <a:srgbClr val="585858"/>
                </a:solidFill>
                <a:latin typeface="Montserrat ExtraBold" charset="0"/>
                <a:cs typeface="Tahoma"/>
              </a:rPr>
              <a:t>AFETADOS</a:t>
            </a:r>
            <a:endParaRPr sz="3500" dirty="0">
              <a:latin typeface="Montserrat ExtraBold" charset="0"/>
              <a:cs typeface="Tahoma"/>
            </a:endParaRPr>
          </a:p>
        </p:txBody>
      </p:sp>
      <p:graphicFrame>
        <p:nvGraphicFramePr>
          <p:cNvPr id="44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071046"/>
              </p:ext>
            </p:extLst>
          </p:nvPr>
        </p:nvGraphicFramePr>
        <p:xfrm>
          <a:off x="1891301" y="5954589"/>
          <a:ext cx="3818660" cy="31711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18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4486">
                <a:tc>
                  <a:txBody>
                    <a:bodyPr/>
                    <a:lstStyle/>
                    <a:p>
                      <a:pPr algn="ctr">
                        <a:lnSpc>
                          <a:spcPts val="2115"/>
                        </a:lnSpc>
                      </a:pPr>
                      <a:endParaRPr lang="pt-BR" sz="1800" b="1" spc="70" dirty="0" smtClean="0">
                        <a:solidFill>
                          <a:srgbClr val="FFFFFF"/>
                        </a:solidFill>
                        <a:latin typeface="Montserrat ExtraBold" charset="0"/>
                        <a:cs typeface="Tahoma"/>
                      </a:endParaRPr>
                    </a:p>
                    <a:p>
                      <a:pPr algn="ctr">
                        <a:lnSpc>
                          <a:spcPts val="2115"/>
                        </a:lnSpc>
                      </a:pPr>
                      <a:r>
                        <a:rPr sz="3000" b="1" spc="70" dirty="0" smtClean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FEDERAL</a:t>
                      </a:r>
                      <a:endParaRPr sz="3000" dirty="0">
                        <a:latin typeface="Montserrat ExtraBold" charset="0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097D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518159" algn="ctr">
                        <a:lnSpc>
                          <a:spcPts val="2850"/>
                        </a:lnSpc>
                      </a:pPr>
                      <a:endParaRPr lang="pt-BR" sz="3000" b="1" spc="-35" dirty="0" smtClean="0">
                        <a:solidFill>
                          <a:srgbClr val="585858"/>
                        </a:solidFill>
                        <a:latin typeface="Montserrat ExtraBold" charset="0"/>
                        <a:cs typeface="Tahoma"/>
                      </a:endParaRPr>
                    </a:p>
                    <a:p>
                      <a:pPr marL="518159" algn="ctr">
                        <a:lnSpc>
                          <a:spcPts val="2850"/>
                        </a:lnSpc>
                      </a:pPr>
                      <a:r>
                        <a:rPr sz="3000" b="1" spc="-35" dirty="0" smtClean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5.288</a:t>
                      </a:r>
                      <a:r>
                        <a:rPr sz="3000" b="1" spc="-140" dirty="0" smtClean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 </a:t>
                      </a:r>
                      <a:r>
                        <a:rPr sz="3000" b="1" spc="140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km</a:t>
                      </a:r>
                      <a:endParaRPr sz="3000" dirty="0">
                        <a:latin typeface="Montserrat ExtraBold" charset="0"/>
                        <a:cs typeface="Tahoma"/>
                      </a:endParaRPr>
                    </a:p>
                    <a:p>
                      <a:pPr marL="18732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800" b="1" spc="55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do</a:t>
                      </a:r>
                      <a:r>
                        <a:rPr sz="1800" b="1" spc="-20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 </a:t>
                      </a:r>
                      <a:r>
                        <a:rPr sz="1800" b="1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total</a:t>
                      </a:r>
                      <a:r>
                        <a:rPr sz="1800" b="1" spc="-15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 </a:t>
                      </a:r>
                      <a:r>
                        <a:rPr sz="1800" b="1" spc="55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de</a:t>
                      </a:r>
                      <a:r>
                        <a:rPr sz="1800" b="1" spc="5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6.224</a:t>
                      </a:r>
                      <a:r>
                        <a:rPr sz="1800" b="1" spc="-5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 </a:t>
                      </a:r>
                      <a:r>
                        <a:rPr sz="1800" b="1" spc="80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km</a:t>
                      </a:r>
                      <a:r>
                        <a:rPr sz="1800" b="1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(85%)</a:t>
                      </a:r>
                      <a:endParaRPr sz="1800" dirty="0">
                        <a:latin typeface="Montserrat ExtraBold" charset="0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94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3000" b="1" spc="-250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175</a:t>
                      </a:r>
                      <a:r>
                        <a:rPr sz="1800" b="1" spc="155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 </a:t>
                      </a:r>
                      <a:r>
                        <a:rPr sz="1800" b="1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pontos</a:t>
                      </a:r>
                      <a:r>
                        <a:rPr sz="1800" b="1" spc="70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afetados</a:t>
                      </a:r>
                      <a:endParaRPr sz="1800" dirty="0">
                        <a:latin typeface="Montserrat ExtraBold" charset="0"/>
                        <a:cs typeface="Tahoma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4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Montserrat ExtraBold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5" name="object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246504"/>
              </p:ext>
            </p:extLst>
          </p:nvPr>
        </p:nvGraphicFramePr>
        <p:xfrm>
          <a:off x="6121441" y="5954587"/>
          <a:ext cx="3778209" cy="3172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78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4488">
                <a:tc>
                  <a:txBody>
                    <a:bodyPr/>
                    <a:lstStyle/>
                    <a:p>
                      <a:pPr marR="30480" algn="ctr">
                        <a:lnSpc>
                          <a:spcPts val="2120"/>
                        </a:lnSpc>
                      </a:pPr>
                      <a:endParaRPr lang="pt-BR" sz="1800" b="1" spc="70" dirty="0" smtClean="0">
                        <a:solidFill>
                          <a:srgbClr val="FFFFFF"/>
                        </a:solidFill>
                        <a:latin typeface="Montserrat ExtraBold" charset="0"/>
                        <a:cs typeface="Tahoma"/>
                      </a:endParaRPr>
                    </a:p>
                    <a:p>
                      <a:pPr marR="30480" algn="ctr">
                        <a:lnSpc>
                          <a:spcPts val="2120"/>
                        </a:lnSpc>
                      </a:pPr>
                      <a:r>
                        <a:rPr sz="3000" b="1" spc="70" dirty="0" smtClean="0">
                          <a:solidFill>
                            <a:srgbClr val="FFFFFF"/>
                          </a:solidFill>
                          <a:latin typeface="Montserrat ExtraBold" charset="0"/>
                          <a:cs typeface="Tahoma"/>
                        </a:rPr>
                        <a:t>ESTADUAL</a:t>
                      </a:r>
                      <a:endParaRPr sz="3000" dirty="0">
                        <a:latin typeface="Montserrat ExtraBold" charset="0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B59C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481965" algn="ctr">
                        <a:lnSpc>
                          <a:spcPts val="2850"/>
                        </a:lnSpc>
                      </a:pPr>
                      <a:endParaRPr lang="pt-BR" sz="3000" b="1" dirty="0" smtClean="0">
                        <a:solidFill>
                          <a:srgbClr val="585858"/>
                        </a:solidFill>
                        <a:latin typeface="Montserrat ExtraBold" charset="0"/>
                        <a:cs typeface="Tahoma"/>
                      </a:endParaRPr>
                    </a:p>
                    <a:p>
                      <a:pPr marL="481965" algn="ctr">
                        <a:lnSpc>
                          <a:spcPts val="2850"/>
                        </a:lnSpc>
                      </a:pPr>
                      <a:r>
                        <a:rPr sz="3000" b="1" dirty="0" smtClean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8.434</a:t>
                      </a:r>
                      <a:r>
                        <a:rPr sz="3000" b="1" spc="30" dirty="0" smtClean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 </a:t>
                      </a:r>
                      <a:r>
                        <a:rPr sz="3000" b="1" spc="140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km</a:t>
                      </a:r>
                      <a:endParaRPr sz="3000" dirty="0">
                        <a:latin typeface="Montserrat ExtraBold" charset="0"/>
                        <a:cs typeface="Tahoma"/>
                      </a:endParaRPr>
                    </a:p>
                    <a:p>
                      <a:pPr marL="15938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b="1" spc="55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do</a:t>
                      </a:r>
                      <a:r>
                        <a:rPr sz="2000" b="1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 total </a:t>
                      </a:r>
                      <a:r>
                        <a:rPr sz="2000" b="1" spc="55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de</a:t>
                      </a:r>
                      <a:r>
                        <a:rPr sz="2000" b="1" spc="20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 </a:t>
                      </a:r>
                      <a:r>
                        <a:rPr sz="2000" b="1" spc="-125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10.313</a:t>
                      </a:r>
                      <a:r>
                        <a:rPr sz="2000" b="1" spc="35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 </a:t>
                      </a:r>
                      <a:r>
                        <a:rPr sz="2000" b="1" spc="80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km</a:t>
                      </a:r>
                      <a:r>
                        <a:rPr sz="2000" b="1" spc="15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(82%)</a:t>
                      </a:r>
                      <a:endParaRPr sz="2000" dirty="0">
                        <a:latin typeface="Montserrat ExtraBold" charset="0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0424">
                <a:tc>
                  <a:txBody>
                    <a:bodyPr/>
                    <a:lstStyle/>
                    <a:p>
                      <a:pPr marR="27940"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3000" b="1" spc="-70" dirty="0" smtClean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2</a:t>
                      </a:r>
                      <a:r>
                        <a:rPr lang="pt-BR" sz="3000" b="1" spc="-70" dirty="0" smtClean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35</a:t>
                      </a:r>
                      <a:r>
                        <a:rPr sz="2400" b="1" spc="-20" dirty="0" smtClean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 </a:t>
                      </a:r>
                      <a:r>
                        <a:rPr sz="1800" b="1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pontos</a:t>
                      </a:r>
                      <a:r>
                        <a:rPr sz="1800" b="1" spc="95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585858"/>
                          </a:solidFill>
                          <a:latin typeface="Montserrat ExtraBold" charset="0"/>
                          <a:cs typeface="Tahoma"/>
                        </a:rPr>
                        <a:t>afetados</a:t>
                      </a:r>
                      <a:endParaRPr sz="1800" dirty="0">
                        <a:latin typeface="Montserrat ExtraBold" charset="0"/>
                        <a:cs typeface="Tahoma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5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Montserrat ExtraBold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6" name="object 21"/>
          <p:cNvSpPr txBox="1"/>
          <p:nvPr/>
        </p:nvSpPr>
        <p:spPr>
          <a:xfrm>
            <a:off x="1891301" y="9294242"/>
            <a:ext cx="7170149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710" dirty="0">
                <a:solidFill>
                  <a:srgbClr val="585858"/>
                </a:solidFill>
                <a:latin typeface="Montserrat ExtraBold" charset="0"/>
                <a:cs typeface="Tahoma"/>
              </a:rPr>
              <a:t>+</a:t>
            </a:r>
            <a:r>
              <a:rPr sz="3500" b="1" spc="-75" dirty="0">
                <a:solidFill>
                  <a:srgbClr val="585858"/>
                </a:solidFill>
                <a:latin typeface="Montserrat ExtraBold" charset="0"/>
                <a:cs typeface="Tahoma"/>
              </a:rPr>
              <a:t> </a:t>
            </a:r>
            <a:r>
              <a:rPr sz="3500" b="1" spc="180" dirty="0">
                <a:solidFill>
                  <a:srgbClr val="585858"/>
                </a:solidFill>
                <a:latin typeface="Montserrat ExtraBold" charset="0"/>
                <a:cs typeface="Tahoma"/>
              </a:rPr>
              <a:t>DE</a:t>
            </a:r>
            <a:r>
              <a:rPr sz="3500" b="1" spc="45" dirty="0">
                <a:solidFill>
                  <a:srgbClr val="585858"/>
                </a:solidFill>
                <a:latin typeface="Montserrat ExtraBold" charset="0"/>
                <a:cs typeface="Tahoma"/>
              </a:rPr>
              <a:t> </a:t>
            </a:r>
            <a:r>
              <a:rPr sz="3500" b="1" spc="-225" dirty="0">
                <a:solidFill>
                  <a:srgbClr val="585858"/>
                </a:solidFill>
                <a:latin typeface="Montserrat ExtraBold" charset="0"/>
                <a:cs typeface="Tahoma"/>
              </a:rPr>
              <a:t>13,5</a:t>
            </a:r>
            <a:r>
              <a:rPr sz="3500" b="1" spc="65" dirty="0">
                <a:solidFill>
                  <a:srgbClr val="585858"/>
                </a:solidFill>
                <a:latin typeface="Montserrat ExtraBold" charset="0"/>
                <a:cs typeface="Tahoma"/>
              </a:rPr>
              <a:t> </a:t>
            </a:r>
            <a:r>
              <a:rPr sz="3500" b="1" dirty="0">
                <a:solidFill>
                  <a:srgbClr val="585858"/>
                </a:solidFill>
                <a:latin typeface="Montserrat ExtraBold" charset="0"/>
                <a:cs typeface="Tahoma"/>
              </a:rPr>
              <a:t>MIL</a:t>
            </a:r>
            <a:r>
              <a:rPr sz="3500" b="1" spc="-40" dirty="0">
                <a:solidFill>
                  <a:srgbClr val="585858"/>
                </a:solidFill>
                <a:latin typeface="Montserrat ExtraBold" charset="0"/>
                <a:cs typeface="Tahoma"/>
              </a:rPr>
              <a:t> </a:t>
            </a:r>
            <a:r>
              <a:rPr sz="3500" b="1" spc="160" dirty="0">
                <a:solidFill>
                  <a:srgbClr val="585858"/>
                </a:solidFill>
                <a:latin typeface="Montserrat ExtraBold" charset="0"/>
                <a:cs typeface="Tahoma"/>
              </a:rPr>
              <a:t>KM</a:t>
            </a:r>
            <a:r>
              <a:rPr sz="3500" b="1" spc="65" dirty="0">
                <a:solidFill>
                  <a:srgbClr val="585858"/>
                </a:solidFill>
                <a:latin typeface="Montserrat ExtraBold" charset="0"/>
                <a:cs typeface="Tahoma"/>
              </a:rPr>
              <a:t> </a:t>
            </a:r>
            <a:r>
              <a:rPr sz="3500" b="1" spc="180" dirty="0">
                <a:solidFill>
                  <a:srgbClr val="585858"/>
                </a:solidFill>
                <a:latin typeface="Montserrat ExtraBold" charset="0"/>
                <a:cs typeface="Tahoma"/>
              </a:rPr>
              <a:t>AFETADOS</a:t>
            </a:r>
            <a:endParaRPr sz="3500" dirty="0">
              <a:latin typeface="Montserrat ExtraBold" charset="0"/>
              <a:cs typeface="Tahoma"/>
            </a:endParaRPr>
          </a:p>
        </p:txBody>
      </p:sp>
      <p:sp>
        <p:nvSpPr>
          <p:cNvPr id="47" name="TextBox 3">
            <a:extLst>
              <a:ext uri="{FF2B5EF4-FFF2-40B4-BE49-F238E27FC236}">
                <a16:creationId xmlns:a16="http://schemas.microsoft.com/office/drawing/2014/main" id="{14633942-BD1E-50C0-F730-5EBCC6FD18AA}"/>
              </a:ext>
            </a:extLst>
          </p:cNvPr>
          <p:cNvSpPr txBox="1"/>
          <p:nvPr/>
        </p:nvSpPr>
        <p:spPr>
          <a:xfrm>
            <a:off x="1060450" y="1006475"/>
            <a:ext cx="1524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3413" algn="l"/>
              </a:tabLst>
            </a:pPr>
            <a:r>
              <a:rPr lang="pt-BR" sz="5200" dirty="0" smtClean="0">
                <a:solidFill>
                  <a:srgbClr val="132743"/>
                </a:solidFill>
                <a:latin typeface="Montserrat Light" pitchFamily="2" charset="77"/>
              </a:rPr>
              <a:t>AÇÕES REALIZADAS</a:t>
            </a:r>
            <a:endParaRPr lang="x-none" sz="5200" dirty="0">
              <a:solidFill>
                <a:srgbClr val="132743"/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4787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633942-BD1E-50C0-F730-5EBCC6FD18AA}"/>
              </a:ext>
            </a:extLst>
          </p:cNvPr>
          <p:cNvSpPr txBox="1"/>
          <p:nvPr/>
        </p:nvSpPr>
        <p:spPr>
          <a:xfrm>
            <a:off x="1060450" y="701675"/>
            <a:ext cx="15240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3413" algn="l"/>
              </a:tabLst>
            </a:pPr>
            <a:r>
              <a:rPr lang="pt-BR" sz="5200" dirty="0" smtClean="0">
                <a:solidFill>
                  <a:srgbClr val="132743"/>
                </a:solidFill>
                <a:latin typeface="Montserrat Light" pitchFamily="2" charset="77"/>
              </a:rPr>
              <a:t>222 </a:t>
            </a:r>
            <a:r>
              <a:rPr lang="pt-BR" sz="5200" dirty="0">
                <a:solidFill>
                  <a:srgbClr val="132743"/>
                </a:solidFill>
                <a:latin typeface="Montserrat Light" pitchFamily="2" charset="77"/>
              </a:rPr>
              <a:t>PONTOS EM RODOVIAS ESTADUAIS JÁ LIBERADOS</a:t>
            </a:r>
            <a:endParaRPr lang="x-none" sz="5200" dirty="0">
              <a:solidFill>
                <a:srgbClr val="132743"/>
              </a:solidFill>
              <a:latin typeface="Montserrat Light" pitchFamily="2" charset="77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2D404D6-21F4-FCCE-F0A0-EAE5E01BE644}"/>
              </a:ext>
            </a:extLst>
          </p:cNvPr>
          <p:cNvSpPr txBox="1">
            <a:spLocks/>
          </p:cNvSpPr>
          <p:nvPr/>
        </p:nvSpPr>
        <p:spPr>
          <a:xfrm>
            <a:off x="1049337" y="2383762"/>
            <a:ext cx="11506200" cy="536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sz="3400" b="1" kern="0" spc="180" dirty="0">
                <a:solidFill>
                  <a:srgbClr val="FB5A01"/>
                </a:solidFill>
                <a:latin typeface="Montserrat ExtraBold" pitchFamily="2" charset="77"/>
              </a:rPr>
              <a:t>ERS-149 – DAER (</a:t>
            </a:r>
            <a:r>
              <a:rPr lang="en-US" sz="3400" b="1" kern="0" spc="180" dirty="0" err="1">
                <a:solidFill>
                  <a:srgbClr val="FB5A01"/>
                </a:solidFill>
                <a:latin typeface="Montserrat ExtraBold" pitchFamily="2" charset="77"/>
              </a:rPr>
              <a:t>exemplo</a:t>
            </a:r>
            <a:r>
              <a:rPr lang="en-US" sz="3400" b="1" kern="0" spc="180" dirty="0">
                <a:solidFill>
                  <a:srgbClr val="FB5A01"/>
                </a:solidFill>
                <a:latin typeface="Montserrat ExtraBold" pitchFamily="2" charset="77"/>
              </a:rPr>
              <a:t>)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grpSp>
        <p:nvGrpSpPr>
          <p:cNvPr id="7" name="Group 1">
            <a:extLst>
              <a:ext uri="{FF2B5EF4-FFF2-40B4-BE49-F238E27FC236}">
                <a16:creationId xmlns:a16="http://schemas.microsoft.com/office/drawing/2014/main" id="{96CA30B1-F217-4A0C-D1F9-66FE00D51B7D}"/>
              </a:ext>
            </a:extLst>
          </p:cNvPr>
          <p:cNvGrpSpPr/>
          <p:nvPr/>
        </p:nvGrpSpPr>
        <p:grpSpPr>
          <a:xfrm>
            <a:off x="926699" y="3460630"/>
            <a:ext cx="5776094" cy="4828737"/>
            <a:chOff x="432427" y="2568414"/>
            <a:chExt cx="5698498" cy="4763868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B20D55FF-33E6-627E-4A6C-3D09D9584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37435"/>
            <a:stretch/>
          </p:blipFill>
          <p:spPr>
            <a:xfrm>
              <a:off x="432427" y="2568414"/>
              <a:ext cx="5698498" cy="4763868"/>
            </a:xfrm>
            <a:prstGeom prst="rect">
              <a:avLst/>
            </a:prstGeom>
          </p:spPr>
        </p:pic>
        <p:sp>
          <p:nvSpPr>
            <p:cNvPr id="11" name="Forma Livre: Forma 5">
              <a:extLst>
                <a:ext uri="{FF2B5EF4-FFF2-40B4-BE49-F238E27FC236}">
                  <a16:creationId xmlns:a16="http://schemas.microsoft.com/office/drawing/2014/main" id="{3D4E9BB9-A269-F0ED-85FB-E7EA284CEDBD}"/>
                </a:ext>
              </a:extLst>
            </p:cNvPr>
            <p:cNvSpPr/>
            <p:nvPr/>
          </p:nvSpPr>
          <p:spPr>
            <a:xfrm>
              <a:off x="1876556" y="5836117"/>
              <a:ext cx="3905250" cy="1488227"/>
            </a:xfrm>
            <a:custGeom>
              <a:avLst/>
              <a:gdLst>
                <a:gd name="connsiteX0" fmla="*/ 0 w 3905250"/>
                <a:gd name="connsiteY0" fmla="*/ 1488227 h 1488227"/>
                <a:gd name="connsiteX1" fmla="*/ 254000 w 3905250"/>
                <a:gd name="connsiteY1" fmla="*/ 1132627 h 1488227"/>
                <a:gd name="connsiteX2" fmla="*/ 927100 w 3905250"/>
                <a:gd name="connsiteY2" fmla="*/ 376977 h 1488227"/>
                <a:gd name="connsiteX3" fmla="*/ 1238250 w 3905250"/>
                <a:gd name="connsiteY3" fmla="*/ 84877 h 1488227"/>
                <a:gd name="connsiteX4" fmla="*/ 1562100 w 3905250"/>
                <a:gd name="connsiteY4" fmla="*/ 8677 h 1488227"/>
                <a:gd name="connsiteX5" fmla="*/ 2197100 w 3905250"/>
                <a:gd name="connsiteY5" fmla="*/ 46777 h 1488227"/>
                <a:gd name="connsiteX6" fmla="*/ 2806700 w 3905250"/>
                <a:gd name="connsiteY6" fmla="*/ 408727 h 1488227"/>
                <a:gd name="connsiteX7" fmla="*/ 3441700 w 3905250"/>
                <a:gd name="connsiteY7" fmla="*/ 865927 h 1488227"/>
                <a:gd name="connsiteX8" fmla="*/ 3797300 w 3905250"/>
                <a:gd name="connsiteY8" fmla="*/ 1265977 h 1488227"/>
                <a:gd name="connsiteX9" fmla="*/ 3905250 w 3905250"/>
                <a:gd name="connsiteY9" fmla="*/ 1469177 h 148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0" h="1488227">
                  <a:moveTo>
                    <a:pt x="0" y="1488227"/>
                  </a:moveTo>
                  <a:cubicBezTo>
                    <a:pt x="49741" y="1403031"/>
                    <a:pt x="99483" y="1317835"/>
                    <a:pt x="254000" y="1132627"/>
                  </a:cubicBezTo>
                  <a:cubicBezTo>
                    <a:pt x="408517" y="947419"/>
                    <a:pt x="763058" y="551602"/>
                    <a:pt x="927100" y="376977"/>
                  </a:cubicBezTo>
                  <a:cubicBezTo>
                    <a:pt x="1091142" y="202352"/>
                    <a:pt x="1132417" y="146260"/>
                    <a:pt x="1238250" y="84877"/>
                  </a:cubicBezTo>
                  <a:cubicBezTo>
                    <a:pt x="1344083" y="23494"/>
                    <a:pt x="1402292" y="15027"/>
                    <a:pt x="1562100" y="8677"/>
                  </a:cubicBezTo>
                  <a:cubicBezTo>
                    <a:pt x="1721908" y="2327"/>
                    <a:pt x="1989667" y="-19898"/>
                    <a:pt x="2197100" y="46777"/>
                  </a:cubicBezTo>
                  <a:cubicBezTo>
                    <a:pt x="2404533" y="113452"/>
                    <a:pt x="2599267" y="272202"/>
                    <a:pt x="2806700" y="408727"/>
                  </a:cubicBezTo>
                  <a:cubicBezTo>
                    <a:pt x="3014133" y="545252"/>
                    <a:pt x="3276600" y="723052"/>
                    <a:pt x="3441700" y="865927"/>
                  </a:cubicBezTo>
                  <a:cubicBezTo>
                    <a:pt x="3606800" y="1008802"/>
                    <a:pt x="3720042" y="1165435"/>
                    <a:pt x="3797300" y="1265977"/>
                  </a:cubicBezTo>
                  <a:cubicBezTo>
                    <a:pt x="3874558" y="1366519"/>
                    <a:pt x="3889904" y="1417848"/>
                    <a:pt x="3905250" y="1469177"/>
                  </a:cubicBezTo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37">
              <a:extLst>
                <a:ext uri="{FF2B5EF4-FFF2-40B4-BE49-F238E27FC236}">
                  <a16:creationId xmlns:a16="http://schemas.microsoft.com/office/drawing/2014/main" id="{35984551-9093-95B9-C3BE-CA4FA1B94412}"/>
                </a:ext>
              </a:extLst>
            </p:cNvPr>
            <p:cNvSpPr/>
            <p:nvPr/>
          </p:nvSpPr>
          <p:spPr>
            <a:xfrm>
              <a:off x="2626785" y="6175251"/>
              <a:ext cx="216000" cy="216000"/>
            </a:xfrm>
            <a:prstGeom prst="ellipse">
              <a:avLst/>
            </a:prstGeom>
            <a:solidFill>
              <a:schemeClr val="accent3"/>
            </a:solidFill>
          </p:spPr>
          <p:txBody>
            <a:bodyPr vert="horz" wrap="square" lIns="36000" tIns="36000" rIns="36000" bIns="36000" rtlCol="0" anchor="ctr">
              <a:spAutoFit/>
            </a:bodyPr>
            <a:lstStyle/>
            <a:p>
              <a:pPr algn="l" defTabSz="1371600">
                <a:lnSpc>
                  <a:spcPct val="120000"/>
                </a:lnSpc>
              </a:pPr>
              <a:endParaRPr lang="pt-BR" sz="2000" spc="100">
                <a:solidFill>
                  <a:schemeClr val="bg2"/>
                </a:solidFill>
                <a:latin typeface="Arial Nova Cond" panose="020B0506020202020204" pitchFamily="34" charset="0"/>
              </a:endParaRPr>
            </a:p>
          </p:txBody>
        </p:sp>
      </p:grpSp>
      <p:sp>
        <p:nvSpPr>
          <p:cNvPr id="13" name="Rectangle 36">
            <a:extLst>
              <a:ext uri="{FF2B5EF4-FFF2-40B4-BE49-F238E27FC236}">
                <a16:creationId xmlns:a16="http://schemas.microsoft.com/office/drawing/2014/main" id="{91E86167-F6A6-CB9B-67F6-EADD3AA70CA2}"/>
              </a:ext>
            </a:extLst>
          </p:cNvPr>
          <p:cNvSpPr/>
          <p:nvPr/>
        </p:nvSpPr>
        <p:spPr>
          <a:xfrm>
            <a:off x="719617" y="3018044"/>
            <a:ext cx="3692285" cy="294302"/>
          </a:xfrm>
          <a:prstGeom prst="rect">
            <a:avLst/>
          </a:prstGeom>
          <a:noFill/>
        </p:spPr>
        <p:txBody>
          <a:bodyPr vert="horz" wrap="none" lIns="36000" tIns="36000" rIns="36000" bIns="36000" rtlCol="0" anchor="ctr">
            <a:spAutoFit/>
          </a:bodyPr>
          <a:lstStyle/>
          <a:p>
            <a:pPr algn="ctr" defTabSz="1371600">
              <a:lnSpc>
                <a:spcPct val="90000"/>
              </a:lnSpc>
            </a:pPr>
            <a:r>
              <a:rPr lang="pt-BR" sz="1600" spc="300" dirty="0">
                <a:latin typeface="Montserrat Light" charset="0"/>
              </a:rPr>
              <a:t>REFERÊNCIA GEOGRÁFICA</a:t>
            </a:r>
          </a:p>
        </p:txBody>
      </p:sp>
      <p:sp>
        <p:nvSpPr>
          <p:cNvPr id="14" name="Rectangle 40">
            <a:extLst>
              <a:ext uri="{FF2B5EF4-FFF2-40B4-BE49-F238E27FC236}">
                <a16:creationId xmlns:a16="http://schemas.microsoft.com/office/drawing/2014/main" id="{D40E22DD-C5F7-7B6E-8C48-B050A8CD648C}"/>
              </a:ext>
            </a:extLst>
          </p:cNvPr>
          <p:cNvSpPr/>
          <p:nvPr/>
        </p:nvSpPr>
        <p:spPr>
          <a:xfrm>
            <a:off x="12626744" y="3018044"/>
            <a:ext cx="2424309" cy="294302"/>
          </a:xfrm>
          <a:prstGeom prst="rect">
            <a:avLst/>
          </a:prstGeom>
          <a:noFill/>
        </p:spPr>
        <p:txBody>
          <a:bodyPr vert="horz" wrap="none" lIns="36000" tIns="36000" rIns="36000" bIns="36000" rtlCol="0" anchor="ctr">
            <a:spAutoFit/>
          </a:bodyPr>
          <a:lstStyle/>
          <a:p>
            <a:pPr algn="ctr" defTabSz="1371600">
              <a:lnSpc>
                <a:spcPct val="90000"/>
              </a:lnSpc>
            </a:pPr>
            <a:r>
              <a:rPr lang="pt-BR" sz="1600" spc="300" dirty="0">
                <a:latin typeface="Montserrat Light" charset="0"/>
              </a:rPr>
              <a:t>SITUAÇÃO ATUAL</a:t>
            </a:r>
          </a:p>
        </p:txBody>
      </p:sp>
      <p:sp>
        <p:nvSpPr>
          <p:cNvPr id="15" name="Retângulo 32">
            <a:extLst>
              <a:ext uri="{FF2B5EF4-FFF2-40B4-BE49-F238E27FC236}">
                <a16:creationId xmlns:a16="http://schemas.microsoft.com/office/drawing/2014/main" id="{29ED52FA-EE38-B424-0BA2-751CA7F2510E}"/>
              </a:ext>
            </a:extLst>
          </p:cNvPr>
          <p:cNvSpPr/>
          <p:nvPr/>
        </p:nvSpPr>
        <p:spPr>
          <a:xfrm>
            <a:off x="6894741" y="8448135"/>
            <a:ext cx="5707281" cy="284534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noAutofit/>
          </a:bodyPr>
          <a:lstStyle/>
          <a:p>
            <a:pPr defTabSz="1371600">
              <a:lnSpc>
                <a:spcPct val="90000"/>
              </a:lnSpc>
            </a:pPr>
            <a:r>
              <a:rPr lang="pt-BR" sz="1600" spc="300" dirty="0">
                <a:latin typeface="Montserrat Light" charset="0"/>
              </a:rPr>
              <a:t>COMENTÁRIOS </a:t>
            </a:r>
          </a:p>
          <a:p>
            <a:pPr marL="342900" indent="-342900" defTabSz="1371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600" spc="100" dirty="0">
                <a:latin typeface="Montserrat Light" charset="0"/>
              </a:rPr>
              <a:t>Foram identificadas quedas de cabeceiras de pontes, deslizamentos de pista e colapso total da pista</a:t>
            </a: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4741AA6B-92E8-2C99-7E55-4DD1317F79C3}"/>
              </a:ext>
            </a:extLst>
          </p:cNvPr>
          <p:cNvSpPr/>
          <p:nvPr/>
        </p:nvSpPr>
        <p:spPr>
          <a:xfrm>
            <a:off x="1027714" y="8570055"/>
            <a:ext cx="5663825" cy="513908"/>
          </a:xfrm>
          <a:prstGeom prst="rect">
            <a:avLst/>
          </a:prstGeom>
          <a:noFill/>
        </p:spPr>
        <p:txBody>
          <a:bodyPr vert="horz" wrap="square" lIns="36000" tIns="72000" rIns="36000" bIns="36000" rtlCol="0" anchor="ctr">
            <a:noAutofit/>
          </a:bodyPr>
          <a:lstStyle/>
          <a:p>
            <a:pPr defTabSz="1371600">
              <a:lnSpc>
                <a:spcPct val="90000"/>
              </a:lnSpc>
            </a:pPr>
            <a:r>
              <a:rPr lang="pt-BR" sz="1600" spc="300" dirty="0">
                <a:latin typeface="Montserrat Light" charset="0"/>
              </a:rPr>
              <a:t>REGIÃ</a:t>
            </a:r>
            <a:r>
              <a:rPr lang="pt-BR" sz="1600" dirty="0">
                <a:latin typeface="Montserrat Light" charset="0"/>
              </a:rPr>
              <a:t>O</a:t>
            </a:r>
          </a:p>
          <a:p>
            <a:pPr defTabSz="1371600">
              <a:lnSpc>
                <a:spcPct val="90000"/>
              </a:lnSpc>
            </a:pPr>
            <a:r>
              <a:rPr lang="pt-BR" sz="1600" b="1" spc="100" dirty="0">
                <a:latin typeface="Montserrat Light" charset="0"/>
              </a:rPr>
              <a:t>ZONA CENTRAL, DE VILA NOVA DO SUL PARA LAJEADO GRANDE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1169A2C-9EF5-4A8C-5AD9-FBD292C7A3A0}"/>
              </a:ext>
            </a:extLst>
          </p:cNvPr>
          <p:cNvSpPr/>
          <p:nvPr/>
        </p:nvSpPr>
        <p:spPr>
          <a:xfrm>
            <a:off x="1027715" y="9412242"/>
            <a:ext cx="5755323" cy="513909"/>
          </a:xfrm>
          <a:prstGeom prst="rect">
            <a:avLst/>
          </a:prstGeom>
          <a:noFill/>
        </p:spPr>
        <p:txBody>
          <a:bodyPr vert="horz" wrap="square" lIns="36000" tIns="72000" rIns="36000" bIns="36000" rtlCol="0" anchor="ctr">
            <a:noAutofit/>
          </a:bodyPr>
          <a:lstStyle/>
          <a:p>
            <a:pPr defTabSz="1371600">
              <a:lnSpc>
                <a:spcPct val="90000"/>
              </a:lnSpc>
            </a:pPr>
            <a:r>
              <a:rPr lang="pt-BR" sz="1600" spc="300" dirty="0">
                <a:latin typeface="Montserrat Light" charset="0"/>
              </a:rPr>
              <a:t>PRINCIPAIS MUNICÍPIOS</a:t>
            </a:r>
          </a:p>
          <a:p>
            <a:pPr defTabSz="1371600">
              <a:lnSpc>
                <a:spcPct val="90000"/>
              </a:lnSpc>
            </a:pPr>
            <a:r>
              <a:rPr lang="pt-BR" sz="1600" b="1" spc="100" dirty="0">
                <a:latin typeface="Montserrat Light" charset="0"/>
              </a:rPr>
              <a:t>FAXINAL DO SOTURNO | NOVA PALMA |</a:t>
            </a:r>
            <a:br>
              <a:rPr lang="pt-BR" sz="1600" b="1" spc="100" dirty="0">
                <a:latin typeface="Montserrat Light" charset="0"/>
              </a:rPr>
            </a:br>
            <a:r>
              <a:rPr lang="pt-BR" sz="1600" b="1" spc="100" dirty="0">
                <a:latin typeface="Montserrat Light" charset="0"/>
              </a:rPr>
              <a:t>RESTINGA SECA</a:t>
            </a: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13C32769-E9DF-CAC3-504E-3167E07D1AD2}"/>
              </a:ext>
            </a:extLst>
          </p:cNvPr>
          <p:cNvSpPr/>
          <p:nvPr/>
        </p:nvSpPr>
        <p:spPr>
          <a:xfrm>
            <a:off x="1027715" y="10161829"/>
            <a:ext cx="2817743" cy="494829"/>
          </a:xfrm>
          <a:prstGeom prst="rect">
            <a:avLst/>
          </a:prstGeom>
          <a:noFill/>
        </p:spPr>
        <p:txBody>
          <a:bodyPr vert="horz" wrap="square" lIns="36000" tIns="72000" rIns="36000" bIns="36000" rtlCol="0" anchor="ctr">
            <a:noAutofit/>
          </a:bodyPr>
          <a:lstStyle/>
          <a:p>
            <a:pPr defTabSz="1371600">
              <a:lnSpc>
                <a:spcPct val="90000"/>
              </a:lnSpc>
            </a:pPr>
            <a:r>
              <a:rPr lang="pt-BR" sz="1600" spc="300" dirty="0">
                <a:latin typeface="Montserrat Light" charset="0"/>
              </a:rPr>
              <a:t>VDM</a:t>
            </a:r>
          </a:p>
          <a:p>
            <a:pPr defTabSz="1371600">
              <a:lnSpc>
                <a:spcPct val="90000"/>
              </a:lnSpc>
            </a:pPr>
            <a:r>
              <a:rPr lang="pt-BR" sz="1600" b="1" spc="100" dirty="0">
                <a:latin typeface="Montserrat Light" charset="0"/>
              </a:rPr>
              <a:t>1.129,17</a:t>
            </a:r>
          </a:p>
        </p:txBody>
      </p:sp>
      <p:sp>
        <p:nvSpPr>
          <p:cNvPr id="19" name="Rectangle 35">
            <a:extLst>
              <a:ext uri="{FF2B5EF4-FFF2-40B4-BE49-F238E27FC236}">
                <a16:creationId xmlns:a16="http://schemas.microsoft.com/office/drawing/2014/main" id="{4098C590-4A80-A549-E462-30DCBDA595ED}"/>
              </a:ext>
            </a:extLst>
          </p:cNvPr>
          <p:cNvSpPr/>
          <p:nvPr/>
        </p:nvSpPr>
        <p:spPr>
          <a:xfrm>
            <a:off x="6667962" y="2981111"/>
            <a:ext cx="2967726" cy="368169"/>
          </a:xfrm>
          <a:prstGeom prst="rect">
            <a:avLst/>
          </a:prstGeom>
          <a:noFill/>
        </p:spPr>
        <p:txBody>
          <a:bodyPr vert="horz" wrap="none" lIns="36000" tIns="36000" rIns="36000" bIns="36000" rtlCol="0" anchor="ctr">
            <a:spAutoFit/>
          </a:bodyPr>
          <a:lstStyle/>
          <a:p>
            <a:pPr algn="ctr" defTabSz="1371600">
              <a:lnSpc>
                <a:spcPct val="120000"/>
              </a:lnSpc>
            </a:pPr>
            <a:r>
              <a:rPr lang="pt-BR" sz="1600" spc="300">
                <a:latin typeface="Montserrat Light" charset="0"/>
              </a:rPr>
              <a:t>DANO IDENTIFICADO</a:t>
            </a:r>
            <a:endParaRPr lang="pt-BR" b="1" spc="100">
              <a:highlight>
                <a:srgbClr val="FFFF00"/>
              </a:highlight>
              <a:latin typeface="Montserrat Light" charset="0"/>
            </a:endParaRPr>
          </a:p>
        </p:txBody>
      </p:sp>
      <p:sp>
        <p:nvSpPr>
          <p:cNvPr id="20" name="Retângulo 32">
            <a:extLst>
              <a:ext uri="{FF2B5EF4-FFF2-40B4-BE49-F238E27FC236}">
                <a16:creationId xmlns:a16="http://schemas.microsoft.com/office/drawing/2014/main" id="{DC4639C1-B184-379E-4964-CC900F5BAD18}"/>
              </a:ext>
            </a:extLst>
          </p:cNvPr>
          <p:cNvSpPr/>
          <p:nvPr/>
        </p:nvSpPr>
        <p:spPr>
          <a:xfrm>
            <a:off x="12805222" y="8448135"/>
            <a:ext cx="5705028" cy="1006086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noAutofit/>
          </a:bodyPr>
          <a:lstStyle/>
          <a:p>
            <a:pPr defTabSz="1371600">
              <a:lnSpc>
                <a:spcPct val="90000"/>
              </a:lnSpc>
            </a:pPr>
            <a:r>
              <a:rPr lang="pt-BR" sz="1600" spc="300" dirty="0">
                <a:latin typeface="Montserrat Light" charset="0"/>
              </a:rPr>
              <a:t>COMENTÁRIOS </a:t>
            </a:r>
          </a:p>
          <a:p>
            <a:pPr marL="342900" indent="-342900" defTabSz="137160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600" spc="100" dirty="0">
                <a:latin typeface="Montserrat Light" charset="0"/>
              </a:rPr>
              <a:t>Recuperação  das cabeceiras e estrutura da </a:t>
            </a:r>
            <a:r>
              <a:rPr lang="pt-BR" sz="1600" spc="100" dirty="0" smtClean="0">
                <a:latin typeface="Montserrat Light" charset="0"/>
              </a:rPr>
              <a:t>pista</a:t>
            </a:r>
            <a:endParaRPr lang="pt-BR" sz="1600" spc="100" dirty="0">
              <a:latin typeface="Montserrat Light" charset="0"/>
            </a:endParaRPr>
          </a:p>
        </p:txBody>
      </p:sp>
      <p:cxnSp>
        <p:nvCxnSpPr>
          <p:cNvPr id="21" name="Straight Connector 57">
            <a:extLst>
              <a:ext uri="{FF2B5EF4-FFF2-40B4-BE49-F238E27FC236}">
                <a16:creationId xmlns:a16="http://schemas.microsoft.com/office/drawing/2014/main" id="{533882E4-2C5A-2D6C-C4D0-AD8305570813}"/>
              </a:ext>
            </a:extLst>
          </p:cNvPr>
          <p:cNvCxnSpPr/>
          <p:nvPr/>
        </p:nvCxnSpPr>
        <p:spPr>
          <a:xfrm>
            <a:off x="6765419" y="8312344"/>
            <a:ext cx="0" cy="2340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58">
            <a:extLst>
              <a:ext uri="{FF2B5EF4-FFF2-40B4-BE49-F238E27FC236}">
                <a16:creationId xmlns:a16="http://schemas.microsoft.com/office/drawing/2014/main" id="{5EB05A8D-24B6-1A67-D1E6-69BDD44D37B5}"/>
              </a:ext>
            </a:extLst>
          </p:cNvPr>
          <p:cNvCxnSpPr/>
          <p:nvPr/>
        </p:nvCxnSpPr>
        <p:spPr>
          <a:xfrm>
            <a:off x="12652187" y="8312344"/>
            <a:ext cx="0" cy="2340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1">
            <a:extLst>
              <a:ext uri="{FF2B5EF4-FFF2-40B4-BE49-F238E27FC236}">
                <a16:creationId xmlns:a16="http://schemas.microsoft.com/office/drawing/2014/main" id="{95179784-A996-B409-2F0A-1E695BF361E6}"/>
              </a:ext>
            </a:extLst>
          </p:cNvPr>
          <p:cNvPicPr/>
          <p:nvPr/>
        </p:nvPicPr>
        <p:blipFill rotWithShape="1">
          <a:blip r:embed="rId6"/>
          <a:srcRect l="1131"/>
          <a:stretch/>
        </p:blipFill>
        <p:spPr>
          <a:xfrm>
            <a:off x="6831459" y="3460631"/>
            <a:ext cx="5773786" cy="4831647"/>
          </a:xfrm>
          <a:prstGeom prst="rect">
            <a:avLst/>
          </a:prstGeom>
        </p:spPr>
      </p:pic>
      <p:pic>
        <p:nvPicPr>
          <p:cNvPr id="24" name="Imagem 1651966529">
            <a:extLst>
              <a:ext uri="{FF2B5EF4-FFF2-40B4-BE49-F238E27FC236}">
                <a16:creationId xmlns:a16="http://schemas.microsoft.com/office/drawing/2014/main" id="{BBEB5965-B7B7-4901-BBCE-B332BB36EB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4"/>
          <a:stretch/>
        </p:blipFill>
        <p:spPr bwMode="auto">
          <a:xfrm>
            <a:off x="12738273" y="3460632"/>
            <a:ext cx="5770096" cy="4828736"/>
          </a:xfrm>
          <a:prstGeom prst="rect">
            <a:avLst/>
          </a:prstGeom>
          <a:noFill/>
        </p:spPr>
      </p:pic>
      <p:grpSp>
        <p:nvGrpSpPr>
          <p:cNvPr id="25" name="Agrupar 3">
            <a:extLst>
              <a:ext uri="{FF2B5EF4-FFF2-40B4-BE49-F238E27FC236}">
                <a16:creationId xmlns:a16="http://schemas.microsoft.com/office/drawing/2014/main" id="{46B973F3-0C9E-8534-DE83-2F3B2814592C}"/>
              </a:ext>
            </a:extLst>
          </p:cNvPr>
          <p:cNvGrpSpPr/>
          <p:nvPr/>
        </p:nvGrpSpPr>
        <p:grpSpPr>
          <a:xfrm>
            <a:off x="4804309" y="3531722"/>
            <a:ext cx="1789754" cy="1668085"/>
            <a:chOff x="4305807" y="2613374"/>
            <a:chExt cx="1789754" cy="1668085"/>
          </a:xfrm>
        </p:grpSpPr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5CE9B1AF-BF76-287F-C95C-E1DBF33CBF92}"/>
                </a:ext>
              </a:extLst>
            </p:cNvPr>
            <p:cNvSpPr/>
            <p:nvPr/>
          </p:nvSpPr>
          <p:spPr>
            <a:xfrm>
              <a:off x="4305807" y="2633730"/>
              <a:ext cx="1789754" cy="1647729"/>
            </a:xfrm>
            <a:prstGeom prst="rect">
              <a:avLst/>
            </a:prstGeom>
            <a:solidFill>
              <a:srgbClr val="E6E6E6"/>
            </a:solidFill>
            <a:ln>
              <a:solidFill>
                <a:schemeClr val="tx1"/>
              </a:solidFill>
              <a:prstDash val="dash"/>
            </a:ln>
          </p:spPr>
          <p:txBody>
            <a:bodyPr vert="horz" wrap="square" lIns="36000" tIns="36000" rIns="36000" bIns="36000" rtlCol="0" anchor="ctr">
              <a:noAutofit/>
            </a:bodyPr>
            <a:lstStyle/>
            <a:p>
              <a:pPr algn="l" defTabSz="1371600">
                <a:lnSpc>
                  <a:spcPct val="120000"/>
                </a:lnSpc>
              </a:pPr>
              <a:endParaRPr lang="pt-BR" sz="2000" spc="100">
                <a:solidFill>
                  <a:schemeClr val="bg2"/>
                </a:solidFill>
                <a:latin typeface="Arial Nova Cond" panose="020B0506020202020204" pitchFamily="34" charset="0"/>
              </a:endParaRPr>
            </a:p>
          </p:txBody>
        </p:sp>
        <p:pic>
          <p:nvPicPr>
            <p:cNvPr id="27" name="Imagem 12" descr="Uma imagem contendo Ícone&#10;&#10;Descrição gerada automaticamente">
              <a:extLst>
                <a:ext uri="{FF2B5EF4-FFF2-40B4-BE49-F238E27FC236}">
                  <a16:creationId xmlns:a16="http://schemas.microsoft.com/office/drawing/2014/main" id="{323BC2B1-F9A9-D737-7131-1F688FE3B0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alphaModFix/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54" b="93649" l="9986" r="89986">
                          <a14:foregroundMark x1="48727" y1="8981" x2="48727" y2="8981"/>
                          <a14:foregroundMark x1="49099" y1="93649" x2="49099" y2="93649"/>
                          <a14:foregroundMark x1="46180" y1="4854" x2="46180" y2="4854"/>
                        </a14:backgroundRemoval>
                      </a14:imgEffect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-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" r="18518"/>
            <a:stretch/>
          </p:blipFill>
          <p:spPr>
            <a:xfrm>
              <a:off x="4336718" y="2613374"/>
              <a:ext cx="1734274" cy="1658460"/>
            </a:xfrm>
            <a:prstGeom prst="rect">
              <a:avLst/>
            </a:prstGeom>
            <a:noFill/>
          </p:spPr>
        </p:pic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B49E8229-ACE7-3F1E-AEE6-FD6ADB5A898D}"/>
                </a:ext>
              </a:extLst>
            </p:cNvPr>
            <p:cNvSpPr/>
            <p:nvPr/>
          </p:nvSpPr>
          <p:spPr>
            <a:xfrm>
              <a:off x="5232720" y="3332509"/>
              <a:ext cx="219075" cy="15957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vert="horz" wrap="square" lIns="36000" tIns="36000" rIns="36000" bIns="36000" rtlCol="0" anchor="ctr">
              <a:noAutofit/>
            </a:bodyPr>
            <a:lstStyle/>
            <a:p>
              <a:pPr algn="l" defTabSz="1371600">
                <a:lnSpc>
                  <a:spcPct val="120000"/>
                </a:lnSpc>
              </a:pPr>
              <a:endParaRPr lang="pt-BR" sz="2000" spc="100">
                <a:solidFill>
                  <a:schemeClr val="bg2"/>
                </a:solidFill>
                <a:latin typeface="Arial Nova Cond" panose="020B0506020202020204" pitchFamily="34" charset="0"/>
              </a:endParaRPr>
            </a:p>
          </p:txBody>
        </p:sp>
      </p:grpSp>
      <p:sp>
        <p:nvSpPr>
          <p:cNvPr id="29" name="Retângulo 34">
            <a:extLst>
              <a:ext uri="{FF2B5EF4-FFF2-40B4-BE49-F238E27FC236}">
                <a16:creationId xmlns:a16="http://schemas.microsoft.com/office/drawing/2014/main" id="{06E974A6-2E12-731D-E156-5D8E46299E44}"/>
              </a:ext>
            </a:extLst>
          </p:cNvPr>
          <p:cNvSpPr/>
          <p:nvPr/>
        </p:nvSpPr>
        <p:spPr>
          <a:xfrm>
            <a:off x="985008" y="7522373"/>
            <a:ext cx="1436734" cy="6799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36000" rIns="36000" bIns="36000" rtlCol="0" anchor="ctr">
            <a:noAutofit/>
          </a:bodyPr>
          <a:lstStyle/>
          <a:p>
            <a:pPr algn="l" defTabSz="1371600">
              <a:lnSpc>
                <a:spcPct val="120000"/>
              </a:lnSpc>
            </a:pPr>
            <a:endParaRPr lang="pt-BR" sz="2000" spc="100">
              <a:solidFill>
                <a:schemeClr val="bg2"/>
              </a:solidFill>
              <a:latin typeface="Arial Nova Cond" panose="020B0506020202020204" pitchFamily="34" charset="0"/>
            </a:endParaRPr>
          </a:p>
        </p:txBody>
      </p:sp>
      <p:grpSp>
        <p:nvGrpSpPr>
          <p:cNvPr id="30" name="Group 8">
            <a:extLst>
              <a:ext uri="{FF2B5EF4-FFF2-40B4-BE49-F238E27FC236}">
                <a16:creationId xmlns:a16="http://schemas.microsoft.com/office/drawing/2014/main" id="{C24BC705-1751-9C8E-D7B3-C147D34D3504}"/>
              </a:ext>
            </a:extLst>
          </p:cNvPr>
          <p:cNvGrpSpPr/>
          <p:nvPr/>
        </p:nvGrpSpPr>
        <p:grpSpPr>
          <a:xfrm>
            <a:off x="1032955" y="7898572"/>
            <a:ext cx="946831" cy="238902"/>
            <a:chOff x="11840758" y="9420841"/>
            <a:chExt cx="946831" cy="238902"/>
          </a:xfrm>
        </p:grpSpPr>
        <p:sp>
          <p:nvSpPr>
            <p:cNvPr id="31" name="Título 14">
              <a:extLst>
                <a:ext uri="{FF2B5EF4-FFF2-40B4-BE49-F238E27FC236}">
                  <a16:creationId xmlns:a16="http://schemas.microsoft.com/office/drawing/2014/main" id="{35F9118C-AAC6-0CA4-E57B-64D4E37BCDE0}"/>
                </a:ext>
              </a:extLst>
            </p:cNvPr>
            <p:cNvSpPr txBox="1">
              <a:spLocks/>
            </p:cNvSpPr>
            <p:nvPr/>
          </p:nvSpPr>
          <p:spPr>
            <a:xfrm>
              <a:off x="12150629" y="9420841"/>
              <a:ext cx="636960" cy="238902"/>
            </a:xfrm>
            <a:prstGeom prst="rect">
              <a:avLst/>
            </a:prstGeom>
          </p:spPr>
          <p:txBody>
            <a:bodyPr vert="horz" wrap="none" lIns="36000" tIns="36000" rIns="36000" bIns="36000" rtlCol="0" anchor="ctr">
              <a:spAutoFit/>
            </a:bodyPr>
            <a:lstStyle>
              <a:lvl1pPr algn="l" defTabSz="13716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pt-BR" sz="4000" kern="1200" spc="1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 Cond" panose="020B0506020202020204" pitchFamily="34" charset="0"/>
                  <a:ea typeface="+mj-ea"/>
                  <a:cs typeface="+mj-cs"/>
                </a:defRPr>
              </a:lvl1pPr>
              <a:lvl2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2pPr>
              <a:lvl3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3pPr>
              <a:lvl4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4pPr>
              <a:lvl5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5pPr>
              <a:lvl6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6pPr>
              <a:lvl7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7pPr>
              <a:lvl8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8pPr>
              <a:lvl9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9pPr>
            </a:lstStyle>
            <a:p>
              <a:r>
                <a:rPr lang="pt-BR" sz="1200" dirty="0">
                  <a:solidFill>
                    <a:schemeClr val="tx1"/>
                  </a:solidFill>
                  <a:latin typeface="Montserrat Light" charset="0"/>
                </a:rPr>
                <a:t>TOTAL</a:t>
              </a:r>
            </a:p>
          </p:txBody>
        </p:sp>
        <p:sp>
          <p:nvSpPr>
            <p:cNvPr id="32" name="Elipse 37">
              <a:extLst>
                <a:ext uri="{FF2B5EF4-FFF2-40B4-BE49-F238E27FC236}">
                  <a16:creationId xmlns:a16="http://schemas.microsoft.com/office/drawing/2014/main" id="{659025F0-1A85-20CF-6EDF-8DAEB318BF10}"/>
                </a:ext>
              </a:extLst>
            </p:cNvPr>
            <p:cNvSpPr/>
            <p:nvPr/>
          </p:nvSpPr>
          <p:spPr>
            <a:xfrm>
              <a:off x="11840758" y="9432291"/>
              <a:ext cx="216000" cy="216000"/>
            </a:xfrm>
            <a:prstGeom prst="ellipse">
              <a:avLst/>
            </a:prstGeom>
            <a:solidFill>
              <a:schemeClr val="accent3"/>
            </a:solidFill>
          </p:spPr>
          <p:txBody>
            <a:bodyPr vert="horz" wrap="square" lIns="36000" tIns="36000" rIns="36000" bIns="36000" rtlCol="0" anchor="ctr">
              <a:spAutoFit/>
            </a:bodyPr>
            <a:lstStyle/>
            <a:p>
              <a:pPr algn="l" defTabSz="1371600">
                <a:lnSpc>
                  <a:spcPct val="120000"/>
                </a:lnSpc>
              </a:pPr>
              <a:endParaRPr lang="pt-BR" sz="2000" spc="100">
                <a:solidFill>
                  <a:schemeClr val="bg2"/>
                </a:solidFill>
                <a:latin typeface="Arial Nova Cond" panose="020B0506020202020204" pitchFamily="34" charset="0"/>
              </a:endParaRPr>
            </a:p>
          </p:txBody>
        </p:sp>
      </p:grpSp>
      <p:grpSp>
        <p:nvGrpSpPr>
          <p:cNvPr id="33" name="Group 13">
            <a:extLst>
              <a:ext uri="{FF2B5EF4-FFF2-40B4-BE49-F238E27FC236}">
                <a16:creationId xmlns:a16="http://schemas.microsoft.com/office/drawing/2014/main" id="{FE0F7A8C-3C30-C55B-CEA7-02922C6AB3BC}"/>
              </a:ext>
            </a:extLst>
          </p:cNvPr>
          <p:cNvGrpSpPr/>
          <p:nvPr/>
        </p:nvGrpSpPr>
        <p:grpSpPr>
          <a:xfrm>
            <a:off x="1032955" y="7616831"/>
            <a:ext cx="1160481" cy="238902"/>
            <a:chOff x="10259951" y="9420841"/>
            <a:chExt cx="1160481" cy="238902"/>
          </a:xfrm>
        </p:grpSpPr>
        <p:sp>
          <p:nvSpPr>
            <p:cNvPr id="34" name="Elipse 35">
              <a:extLst>
                <a:ext uri="{FF2B5EF4-FFF2-40B4-BE49-F238E27FC236}">
                  <a16:creationId xmlns:a16="http://schemas.microsoft.com/office/drawing/2014/main" id="{2B9FF534-239B-1F7C-C9F2-F164CD5A151F}"/>
                </a:ext>
              </a:extLst>
            </p:cNvPr>
            <p:cNvSpPr/>
            <p:nvPr/>
          </p:nvSpPr>
          <p:spPr>
            <a:xfrm>
              <a:off x="10259951" y="9432291"/>
              <a:ext cx="216000" cy="216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vert="horz" wrap="square" lIns="36000" tIns="36000" rIns="36000" bIns="36000" rtlCol="0" anchor="ctr">
              <a:spAutoFit/>
            </a:bodyPr>
            <a:lstStyle/>
            <a:p>
              <a:pPr algn="l" defTabSz="1371600">
                <a:lnSpc>
                  <a:spcPct val="120000"/>
                </a:lnSpc>
              </a:pPr>
              <a:endParaRPr lang="pt-BR" sz="2000" spc="100">
                <a:solidFill>
                  <a:schemeClr val="bg2"/>
                </a:solidFill>
                <a:latin typeface="Arial Nova Cond" panose="020B0506020202020204" pitchFamily="34" charset="0"/>
              </a:endParaRPr>
            </a:p>
          </p:txBody>
        </p:sp>
        <p:sp>
          <p:nvSpPr>
            <p:cNvPr id="35" name="Título 14">
              <a:extLst>
                <a:ext uri="{FF2B5EF4-FFF2-40B4-BE49-F238E27FC236}">
                  <a16:creationId xmlns:a16="http://schemas.microsoft.com/office/drawing/2014/main" id="{E66D416A-4D8B-19EE-1CD1-AA89E55E044B}"/>
                </a:ext>
              </a:extLst>
            </p:cNvPr>
            <p:cNvSpPr txBox="1">
              <a:spLocks/>
            </p:cNvSpPr>
            <p:nvPr/>
          </p:nvSpPr>
          <p:spPr>
            <a:xfrm>
              <a:off x="10573478" y="9420841"/>
              <a:ext cx="846954" cy="238902"/>
            </a:xfrm>
            <a:prstGeom prst="rect">
              <a:avLst/>
            </a:prstGeom>
          </p:spPr>
          <p:txBody>
            <a:bodyPr vert="horz" wrap="none" lIns="36000" tIns="36000" rIns="36000" bIns="36000" rtlCol="0" anchor="ctr">
              <a:spAutoFit/>
            </a:bodyPr>
            <a:lstStyle>
              <a:lvl1pPr algn="l" defTabSz="13716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pt-BR" sz="4000" kern="1200" spc="1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 Cond" panose="020B0506020202020204" pitchFamily="34" charset="0"/>
                  <a:ea typeface="+mj-ea"/>
                  <a:cs typeface="+mj-cs"/>
                </a:defRPr>
              </a:lvl1pPr>
              <a:lvl2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2pPr>
              <a:lvl3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3pPr>
              <a:lvl4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4pPr>
              <a:lvl5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5pPr>
              <a:lvl6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6pPr>
              <a:lvl7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7pPr>
              <a:lvl8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8pPr>
              <a:lvl9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9pPr>
            </a:lstStyle>
            <a:p>
              <a:r>
                <a:rPr lang="pt-BR" sz="1200" dirty="0">
                  <a:solidFill>
                    <a:schemeClr val="tx1"/>
                  </a:solidFill>
                  <a:latin typeface="Montserrat Light" charset="0"/>
                </a:rPr>
                <a:t>PARCIAL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784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633942-BD1E-50C0-F730-5EBCC6FD18AA}"/>
              </a:ext>
            </a:extLst>
          </p:cNvPr>
          <p:cNvSpPr txBox="1"/>
          <p:nvPr/>
        </p:nvSpPr>
        <p:spPr>
          <a:xfrm>
            <a:off x="1060450" y="701675"/>
            <a:ext cx="15240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3413" algn="l"/>
              </a:tabLst>
            </a:pPr>
            <a:r>
              <a:rPr lang="pt-BR" sz="5200" dirty="0" smtClean="0">
                <a:solidFill>
                  <a:srgbClr val="132743"/>
                </a:solidFill>
                <a:latin typeface="Montserrat Light" pitchFamily="2" charset="77"/>
              </a:rPr>
              <a:t>222 </a:t>
            </a:r>
            <a:r>
              <a:rPr lang="pt-BR" sz="5200" dirty="0">
                <a:solidFill>
                  <a:srgbClr val="132743"/>
                </a:solidFill>
                <a:latin typeface="Montserrat Light" pitchFamily="2" charset="77"/>
              </a:rPr>
              <a:t>PONTOS EM RODOVIAS ESTADUAIS JÁ LIBERADOS</a:t>
            </a:r>
            <a:endParaRPr lang="x-none" sz="5200" dirty="0">
              <a:solidFill>
                <a:srgbClr val="132743"/>
              </a:solidFill>
              <a:latin typeface="Montserrat Light" pitchFamily="2" charset="77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2D404D6-21F4-FCCE-F0A0-EAE5E01BE644}"/>
              </a:ext>
            </a:extLst>
          </p:cNvPr>
          <p:cNvSpPr txBox="1">
            <a:spLocks/>
          </p:cNvSpPr>
          <p:nvPr/>
        </p:nvSpPr>
        <p:spPr>
          <a:xfrm>
            <a:off x="1049337" y="2383762"/>
            <a:ext cx="11506200" cy="536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sz="3400" b="1" kern="0" spc="180" dirty="0" smtClean="0">
                <a:solidFill>
                  <a:srgbClr val="FB5A01"/>
                </a:solidFill>
                <a:latin typeface="Montserrat ExtraBold" pitchFamily="2" charset="77"/>
              </a:rPr>
              <a:t>VRS-826 </a:t>
            </a:r>
            <a:r>
              <a:rPr lang="en-US" sz="3400" b="1" kern="0" spc="180" dirty="0">
                <a:solidFill>
                  <a:srgbClr val="FB5A01"/>
                </a:solidFill>
                <a:latin typeface="Montserrat ExtraBold" pitchFamily="2" charset="77"/>
              </a:rPr>
              <a:t>– DAER (</a:t>
            </a:r>
            <a:r>
              <a:rPr lang="en-US" sz="3400" b="1" kern="0" spc="180" dirty="0" err="1">
                <a:solidFill>
                  <a:srgbClr val="FB5A01"/>
                </a:solidFill>
                <a:latin typeface="Montserrat ExtraBold" pitchFamily="2" charset="77"/>
              </a:rPr>
              <a:t>exemplo</a:t>
            </a:r>
            <a:r>
              <a:rPr lang="en-US" sz="3400" b="1" kern="0" spc="180" dirty="0">
                <a:solidFill>
                  <a:srgbClr val="FB5A01"/>
                </a:solidFill>
                <a:latin typeface="Montserrat ExtraBold" pitchFamily="2" charset="77"/>
              </a:rPr>
              <a:t>)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975349A-BF46-440A-A25D-E8813675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60" y="-23217"/>
            <a:ext cx="4088513" cy="25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80DB6A3-756E-49C4-AE48-FBDFB263D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9" y="9454221"/>
            <a:ext cx="7162800" cy="1863447"/>
          </a:xfrm>
          <a:prstGeom prst="rect">
            <a:avLst/>
          </a:prstGeom>
        </p:spPr>
      </p:pic>
      <p:grpSp>
        <p:nvGrpSpPr>
          <p:cNvPr id="37" name="Agrupar 18">
            <a:extLst>
              <a:ext uri="{FF2B5EF4-FFF2-40B4-BE49-F238E27FC236}">
                <a16:creationId xmlns:a16="http://schemas.microsoft.com/office/drawing/2014/main" id="{7DB7EF88-81D9-866E-278C-94B5C8392CEC}"/>
              </a:ext>
            </a:extLst>
          </p:cNvPr>
          <p:cNvGrpSpPr/>
          <p:nvPr/>
        </p:nvGrpSpPr>
        <p:grpSpPr>
          <a:xfrm>
            <a:off x="932308" y="3384750"/>
            <a:ext cx="5814867" cy="4833403"/>
            <a:chOff x="581910" y="2804435"/>
            <a:chExt cx="5577298" cy="4635932"/>
          </a:xfrm>
        </p:grpSpPr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7D89BA41-6CF9-BC2D-8BA3-B0F1A0F87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22085" t="3695" r="-371" b="-93"/>
            <a:stretch/>
          </p:blipFill>
          <p:spPr>
            <a:xfrm>
              <a:off x="581910" y="2804435"/>
              <a:ext cx="5577298" cy="4635932"/>
            </a:xfrm>
            <a:prstGeom prst="rect">
              <a:avLst/>
            </a:prstGeom>
          </p:spPr>
        </p:pic>
        <p:sp>
          <p:nvSpPr>
            <p:cNvPr id="40" name="Forma Livre: Forma 4">
              <a:extLst>
                <a:ext uri="{FF2B5EF4-FFF2-40B4-BE49-F238E27FC236}">
                  <a16:creationId xmlns:a16="http://schemas.microsoft.com/office/drawing/2014/main" id="{0726C435-C52E-6079-F527-DD1CD22FD855}"/>
                </a:ext>
              </a:extLst>
            </p:cNvPr>
            <p:cNvSpPr/>
            <p:nvPr/>
          </p:nvSpPr>
          <p:spPr>
            <a:xfrm>
              <a:off x="2570733" y="2832100"/>
              <a:ext cx="1004317" cy="4006850"/>
            </a:xfrm>
            <a:custGeom>
              <a:avLst/>
              <a:gdLst>
                <a:gd name="connsiteX0" fmla="*/ 1004317 w 1004317"/>
                <a:gd name="connsiteY0" fmla="*/ 0 h 4006850"/>
                <a:gd name="connsiteX1" fmla="*/ 972567 w 1004317"/>
                <a:gd name="connsiteY1" fmla="*/ 107950 h 4006850"/>
                <a:gd name="connsiteX2" fmla="*/ 966217 w 1004317"/>
                <a:gd name="connsiteY2" fmla="*/ 241300 h 4006850"/>
                <a:gd name="connsiteX3" fmla="*/ 928117 w 1004317"/>
                <a:gd name="connsiteY3" fmla="*/ 381000 h 4006850"/>
                <a:gd name="connsiteX4" fmla="*/ 877317 w 1004317"/>
                <a:gd name="connsiteY4" fmla="*/ 495300 h 4006850"/>
                <a:gd name="connsiteX5" fmla="*/ 921767 w 1004317"/>
                <a:gd name="connsiteY5" fmla="*/ 1092200 h 4006850"/>
                <a:gd name="connsiteX6" fmla="*/ 864617 w 1004317"/>
                <a:gd name="connsiteY6" fmla="*/ 1244600 h 4006850"/>
                <a:gd name="connsiteX7" fmla="*/ 851917 w 1004317"/>
                <a:gd name="connsiteY7" fmla="*/ 1352550 h 4006850"/>
                <a:gd name="connsiteX8" fmla="*/ 782067 w 1004317"/>
                <a:gd name="connsiteY8" fmla="*/ 1441450 h 4006850"/>
                <a:gd name="connsiteX9" fmla="*/ 801117 w 1004317"/>
                <a:gd name="connsiteY9" fmla="*/ 1562100 h 4006850"/>
                <a:gd name="connsiteX10" fmla="*/ 782067 w 1004317"/>
                <a:gd name="connsiteY10" fmla="*/ 1803400 h 4006850"/>
                <a:gd name="connsiteX11" fmla="*/ 775717 w 1004317"/>
                <a:gd name="connsiteY11" fmla="*/ 2038350 h 4006850"/>
                <a:gd name="connsiteX12" fmla="*/ 718567 w 1004317"/>
                <a:gd name="connsiteY12" fmla="*/ 2082800 h 4006850"/>
                <a:gd name="connsiteX13" fmla="*/ 623317 w 1004317"/>
                <a:gd name="connsiteY13" fmla="*/ 2165350 h 4006850"/>
                <a:gd name="connsiteX14" fmla="*/ 509017 w 1004317"/>
                <a:gd name="connsiteY14" fmla="*/ 2349500 h 4006850"/>
                <a:gd name="connsiteX15" fmla="*/ 426467 w 1004317"/>
                <a:gd name="connsiteY15" fmla="*/ 2514600 h 4006850"/>
                <a:gd name="connsiteX16" fmla="*/ 305817 w 1004317"/>
                <a:gd name="connsiteY16" fmla="*/ 2565400 h 4006850"/>
                <a:gd name="connsiteX17" fmla="*/ 216917 w 1004317"/>
                <a:gd name="connsiteY17" fmla="*/ 2705100 h 4006850"/>
                <a:gd name="connsiteX18" fmla="*/ 102617 w 1004317"/>
                <a:gd name="connsiteY18" fmla="*/ 2870200 h 4006850"/>
                <a:gd name="connsiteX19" fmla="*/ 45467 w 1004317"/>
                <a:gd name="connsiteY19" fmla="*/ 2984500 h 4006850"/>
                <a:gd name="connsiteX20" fmla="*/ 1017 w 1004317"/>
                <a:gd name="connsiteY20" fmla="*/ 3022600 h 4006850"/>
                <a:gd name="connsiteX21" fmla="*/ 89917 w 1004317"/>
                <a:gd name="connsiteY21" fmla="*/ 3181350 h 4006850"/>
                <a:gd name="connsiteX22" fmla="*/ 45467 w 1004317"/>
                <a:gd name="connsiteY22" fmla="*/ 3238500 h 4006850"/>
                <a:gd name="connsiteX23" fmla="*/ 140717 w 1004317"/>
                <a:gd name="connsiteY23" fmla="*/ 3524250 h 4006850"/>
                <a:gd name="connsiteX24" fmla="*/ 337567 w 1004317"/>
                <a:gd name="connsiteY24" fmla="*/ 3790950 h 4006850"/>
                <a:gd name="connsiteX25" fmla="*/ 401067 w 1004317"/>
                <a:gd name="connsiteY25" fmla="*/ 4006850 h 400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04317" h="4006850">
                  <a:moveTo>
                    <a:pt x="1004317" y="0"/>
                  </a:moveTo>
                  <a:cubicBezTo>
                    <a:pt x="991617" y="33866"/>
                    <a:pt x="978917" y="67733"/>
                    <a:pt x="972567" y="107950"/>
                  </a:cubicBezTo>
                  <a:cubicBezTo>
                    <a:pt x="966217" y="148167"/>
                    <a:pt x="973625" y="195792"/>
                    <a:pt x="966217" y="241300"/>
                  </a:cubicBezTo>
                  <a:cubicBezTo>
                    <a:pt x="958809" y="286808"/>
                    <a:pt x="942934" y="338667"/>
                    <a:pt x="928117" y="381000"/>
                  </a:cubicBezTo>
                  <a:cubicBezTo>
                    <a:pt x="913300" y="423333"/>
                    <a:pt x="878375" y="376767"/>
                    <a:pt x="877317" y="495300"/>
                  </a:cubicBezTo>
                  <a:cubicBezTo>
                    <a:pt x="876259" y="613833"/>
                    <a:pt x="923884" y="967317"/>
                    <a:pt x="921767" y="1092200"/>
                  </a:cubicBezTo>
                  <a:cubicBezTo>
                    <a:pt x="919650" y="1217083"/>
                    <a:pt x="876259" y="1201208"/>
                    <a:pt x="864617" y="1244600"/>
                  </a:cubicBezTo>
                  <a:cubicBezTo>
                    <a:pt x="852975" y="1287992"/>
                    <a:pt x="865675" y="1319742"/>
                    <a:pt x="851917" y="1352550"/>
                  </a:cubicBezTo>
                  <a:cubicBezTo>
                    <a:pt x="838159" y="1385358"/>
                    <a:pt x="790534" y="1406525"/>
                    <a:pt x="782067" y="1441450"/>
                  </a:cubicBezTo>
                  <a:cubicBezTo>
                    <a:pt x="773600" y="1476375"/>
                    <a:pt x="801117" y="1501775"/>
                    <a:pt x="801117" y="1562100"/>
                  </a:cubicBezTo>
                  <a:cubicBezTo>
                    <a:pt x="801117" y="1622425"/>
                    <a:pt x="786300" y="1724025"/>
                    <a:pt x="782067" y="1803400"/>
                  </a:cubicBezTo>
                  <a:cubicBezTo>
                    <a:pt x="777834" y="1882775"/>
                    <a:pt x="786300" y="1991783"/>
                    <a:pt x="775717" y="2038350"/>
                  </a:cubicBezTo>
                  <a:cubicBezTo>
                    <a:pt x="765134" y="2084917"/>
                    <a:pt x="743967" y="2061633"/>
                    <a:pt x="718567" y="2082800"/>
                  </a:cubicBezTo>
                  <a:cubicBezTo>
                    <a:pt x="693167" y="2103967"/>
                    <a:pt x="658242" y="2120900"/>
                    <a:pt x="623317" y="2165350"/>
                  </a:cubicBezTo>
                  <a:cubicBezTo>
                    <a:pt x="588392" y="2209800"/>
                    <a:pt x="541825" y="2291292"/>
                    <a:pt x="509017" y="2349500"/>
                  </a:cubicBezTo>
                  <a:cubicBezTo>
                    <a:pt x="476209" y="2407708"/>
                    <a:pt x="460334" y="2478617"/>
                    <a:pt x="426467" y="2514600"/>
                  </a:cubicBezTo>
                  <a:cubicBezTo>
                    <a:pt x="392600" y="2550583"/>
                    <a:pt x="340742" y="2533650"/>
                    <a:pt x="305817" y="2565400"/>
                  </a:cubicBezTo>
                  <a:cubicBezTo>
                    <a:pt x="270892" y="2597150"/>
                    <a:pt x="250784" y="2654300"/>
                    <a:pt x="216917" y="2705100"/>
                  </a:cubicBezTo>
                  <a:cubicBezTo>
                    <a:pt x="183050" y="2755900"/>
                    <a:pt x="131192" y="2823633"/>
                    <a:pt x="102617" y="2870200"/>
                  </a:cubicBezTo>
                  <a:cubicBezTo>
                    <a:pt x="74042" y="2916767"/>
                    <a:pt x="62400" y="2959100"/>
                    <a:pt x="45467" y="2984500"/>
                  </a:cubicBezTo>
                  <a:cubicBezTo>
                    <a:pt x="28534" y="3009900"/>
                    <a:pt x="-6391" y="2989792"/>
                    <a:pt x="1017" y="3022600"/>
                  </a:cubicBezTo>
                  <a:cubicBezTo>
                    <a:pt x="8425" y="3055408"/>
                    <a:pt x="82509" y="3145367"/>
                    <a:pt x="89917" y="3181350"/>
                  </a:cubicBezTo>
                  <a:cubicBezTo>
                    <a:pt x="97325" y="3217333"/>
                    <a:pt x="37000" y="3181350"/>
                    <a:pt x="45467" y="3238500"/>
                  </a:cubicBezTo>
                  <a:cubicBezTo>
                    <a:pt x="53934" y="3295650"/>
                    <a:pt x="92034" y="3432175"/>
                    <a:pt x="140717" y="3524250"/>
                  </a:cubicBezTo>
                  <a:cubicBezTo>
                    <a:pt x="189400" y="3616325"/>
                    <a:pt x="294175" y="3710517"/>
                    <a:pt x="337567" y="3790950"/>
                  </a:cubicBezTo>
                  <a:cubicBezTo>
                    <a:pt x="380959" y="3871383"/>
                    <a:pt x="391013" y="3939116"/>
                    <a:pt x="401067" y="4006850"/>
                  </a:cubicBezTo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Forma Livre: Forma 7">
              <a:extLst>
                <a:ext uri="{FF2B5EF4-FFF2-40B4-BE49-F238E27FC236}">
                  <a16:creationId xmlns:a16="http://schemas.microsoft.com/office/drawing/2014/main" id="{811E6FBB-19C4-A1B5-B935-534C7D11F7D1}"/>
                </a:ext>
              </a:extLst>
            </p:cNvPr>
            <p:cNvSpPr/>
            <p:nvPr/>
          </p:nvSpPr>
          <p:spPr>
            <a:xfrm>
              <a:off x="2863850" y="6826250"/>
              <a:ext cx="121018" cy="609600"/>
            </a:xfrm>
            <a:custGeom>
              <a:avLst/>
              <a:gdLst>
                <a:gd name="connsiteX0" fmla="*/ 0 w 121018"/>
                <a:gd name="connsiteY0" fmla="*/ 609600 h 609600"/>
                <a:gd name="connsiteX1" fmla="*/ 50800 w 121018"/>
                <a:gd name="connsiteY1" fmla="*/ 508000 h 609600"/>
                <a:gd name="connsiteX2" fmla="*/ 50800 w 121018"/>
                <a:gd name="connsiteY2" fmla="*/ 368300 h 609600"/>
                <a:gd name="connsiteX3" fmla="*/ 25400 w 121018"/>
                <a:gd name="connsiteY3" fmla="*/ 311150 h 609600"/>
                <a:gd name="connsiteX4" fmla="*/ 57150 w 121018"/>
                <a:gd name="connsiteY4" fmla="*/ 273050 h 609600"/>
                <a:gd name="connsiteX5" fmla="*/ 114300 w 121018"/>
                <a:gd name="connsiteY5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018" h="609600">
                  <a:moveTo>
                    <a:pt x="0" y="609600"/>
                  </a:moveTo>
                  <a:cubicBezTo>
                    <a:pt x="21166" y="578908"/>
                    <a:pt x="42333" y="548216"/>
                    <a:pt x="50800" y="508000"/>
                  </a:cubicBezTo>
                  <a:cubicBezTo>
                    <a:pt x="59267" y="467784"/>
                    <a:pt x="55033" y="401108"/>
                    <a:pt x="50800" y="368300"/>
                  </a:cubicBezTo>
                  <a:cubicBezTo>
                    <a:pt x="46567" y="335492"/>
                    <a:pt x="24342" y="327025"/>
                    <a:pt x="25400" y="311150"/>
                  </a:cubicBezTo>
                  <a:cubicBezTo>
                    <a:pt x="26458" y="295275"/>
                    <a:pt x="42333" y="324908"/>
                    <a:pt x="57150" y="273050"/>
                  </a:cubicBezTo>
                  <a:cubicBezTo>
                    <a:pt x="71967" y="221192"/>
                    <a:pt x="142875" y="70908"/>
                    <a:pt x="114300" y="0"/>
                  </a:cubicBezTo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2" name="Image 17">
            <a:extLst>
              <a:ext uri="{FF2B5EF4-FFF2-40B4-BE49-F238E27FC236}">
                <a16:creationId xmlns:a16="http://schemas.microsoft.com/office/drawing/2014/main" id="{0FBC0AF3-E105-ECE2-E473-F329B22380B7}"/>
              </a:ext>
            </a:extLst>
          </p:cNvPr>
          <p:cNvPicPr>
            <a:picLocks/>
          </p:cNvPicPr>
          <p:nvPr/>
        </p:nvPicPr>
        <p:blipFill rotWithShape="1">
          <a:blip r:embed="rId6" cstate="print"/>
          <a:srcRect l="2693"/>
          <a:stretch/>
        </p:blipFill>
        <p:spPr>
          <a:xfrm>
            <a:off x="12729022" y="3384750"/>
            <a:ext cx="5759817" cy="4828418"/>
          </a:xfrm>
          <a:prstGeom prst="rect">
            <a:avLst/>
          </a:prstGeom>
        </p:spPr>
      </p:pic>
      <p:pic>
        <p:nvPicPr>
          <p:cNvPr id="43" name="Image 16">
            <a:extLst>
              <a:ext uri="{FF2B5EF4-FFF2-40B4-BE49-F238E27FC236}">
                <a16:creationId xmlns:a16="http://schemas.microsoft.com/office/drawing/2014/main" id="{ACC9910B-CB33-B2E6-EE9A-C722C1295A80}"/>
              </a:ext>
            </a:extLst>
          </p:cNvPr>
          <p:cNvPicPr>
            <a:picLocks/>
          </p:cNvPicPr>
          <p:nvPr/>
        </p:nvPicPr>
        <p:blipFill rotWithShape="1">
          <a:blip r:embed="rId7" cstate="print"/>
          <a:srcRect l="679"/>
          <a:stretch/>
        </p:blipFill>
        <p:spPr>
          <a:xfrm>
            <a:off x="6831459" y="3384750"/>
            <a:ext cx="5769928" cy="4830619"/>
          </a:xfrm>
          <a:prstGeom prst="rect">
            <a:avLst/>
          </a:prstGeom>
        </p:spPr>
      </p:pic>
      <p:sp>
        <p:nvSpPr>
          <p:cNvPr id="44" name="Rectangle 36">
            <a:extLst>
              <a:ext uri="{FF2B5EF4-FFF2-40B4-BE49-F238E27FC236}">
                <a16:creationId xmlns:a16="http://schemas.microsoft.com/office/drawing/2014/main" id="{91E86167-F6A6-CB9B-67F6-EADD3AA70CA2}"/>
              </a:ext>
            </a:extLst>
          </p:cNvPr>
          <p:cNvSpPr/>
          <p:nvPr/>
        </p:nvSpPr>
        <p:spPr>
          <a:xfrm>
            <a:off x="719617" y="2941844"/>
            <a:ext cx="3692285" cy="294302"/>
          </a:xfrm>
          <a:prstGeom prst="rect">
            <a:avLst/>
          </a:prstGeom>
          <a:noFill/>
        </p:spPr>
        <p:txBody>
          <a:bodyPr vert="horz" wrap="none" lIns="36000" tIns="36000" rIns="36000" bIns="36000" rtlCol="0" anchor="ctr">
            <a:spAutoFit/>
          </a:bodyPr>
          <a:lstStyle/>
          <a:p>
            <a:pPr algn="ctr" defTabSz="1371600">
              <a:lnSpc>
                <a:spcPct val="90000"/>
              </a:lnSpc>
            </a:pPr>
            <a:r>
              <a:rPr lang="pt-BR" sz="1600" spc="300" dirty="0">
                <a:latin typeface="Montserrat Light" charset="0"/>
              </a:rPr>
              <a:t>REFERÊNCIA GEOGRÁFICA</a:t>
            </a:r>
          </a:p>
        </p:txBody>
      </p:sp>
      <p:sp>
        <p:nvSpPr>
          <p:cNvPr id="45" name="Rectangle 40">
            <a:extLst>
              <a:ext uri="{FF2B5EF4-FFF2-40B4-BE49-F238E27FC236}">
                <a16:creationId xmlns:a16="http://schemas.microsoft.com/office/drawing/2014/main" id="{D40E22DD-C5F7-7B6E-8C48-B050A8CD648C}"/>
              </a:ext>
            </a:extLst>
          </p:cNvPr>
          <p:cNvSpPr/>
          <p:nvPr/>
        </p:nvSpPr>
        <p:spPr>
          <a:xfrm>
            <a:off x="12626744" y="2941844"/>
            <a:ext cx="2424309" cy="294302"/>
          </a:xfrm>
          <a:prstGeom prst="rect">
            <a:avLst/>
          </a:prstGeom>
          <a:noFill/>
        </p:spPr>
        <p:txBody>
          <a:bodyPr vert="horz" wrap="none" lIns="36000" tIns="36000" rIns="36000" bIns="36000" rtlCol="0" anchor="ctr">
            <a:spAutoFit/>
          </a:bodyPr>
          <a:lstStyle/>
          <a:p>
            <a:pPr algn="ctr" defTabSz="1371600">
              <a:lnSpc>
                <a:spcPct val="90000"/>
              </a:lnSpc>
            </a:pPr>
            <a:r>
              <a:rPr lang="pt-BR" sz="1600" spc="300" dirty="0">
                <a:latin typeface="Montserrat Light" charset="0"/>
              </a:rPr>
              <a:t>SITUAÇÃO ATUAL</a:t>
            </a:r>
          </a:p>
        </p:txBody>
      </p:sp>
      <p:sp>
        <p:nvSpPr>
          <p:cNvPr id="46" name="Retângulo 32">
            <a:extLst>
              <a:ext uri="{FF2B5EF4-FFF2-40B4-BE49-F238E27FC236}">
                <a16:creationId xmlns:a16="http://schemas.microsoft.com/office/drawing/2014/main" id="{29ED52FA-EE38-B424-0BA2-751CA7F2510E}"/>
              </a:ext>
            </a:extLst>
          </p:cNvPr>
          <p:cNvSpPr/>
          <p:nvPr/>
        </p:nvSpPr>
        <p:spPr>
          <a:xfrm>
            <a:off x="6894741" y="8371935"/>
            <a:ext cx="5707281" cy="284534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noAutofit/>
          </a:bodyPr>
          <a:lstStyle/>
          <a:p>
            <a:pPr defTabSz="1371600">
              <a:lnSpc>
                <a:spcPct val="90000"/>
              </a:lnSpc>
            </a:pPr>
            <a:r>
              <a:rPr lang="pt-BR" sz="1600" spc="300" dirty="0">
                <a:latin typeface="Montserrat Light" charset="0"/>
              </a:rPr>
              <a:t>COMENTÁRIOS </a:t>
            </a:r>
          </a:p>
          <a:p>
            <a:pPr marL="342900" indent="-342900" defTabSz="1371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spc="100" dirty="0">
                <a:latin typeface="Montserrat Light" charset="0"/>
              </a:rPr>
              <a:t>Foram identificadas necessidades de reconstrução da pista no local com </a:t>
            </a:r>
            <a:r>
              <a:rPr lang="pt-BR" sz="2000" spc="100" dirty="0" err="1">
                <a:latin typeface="Montserrat Light" charset="0"/>
              </a:rPr>
              <a:t>reaterro</a:t>
            </a:r>
            <a:r>
              <a:rPr lang="pt-BR" sz="2000" spc="100" dirty="0">
                <a:latin typeface="Montserrat Light" charset="0"/>
              </a:rPr>
              <a:t> com pedra</a:t>
            </a:r>
          </a:p>
        </p:txBody>
      </p:sp>
      <p:sp>
        <p:nvSpPr>
          <p:cNvPr id="47" name="Rectangle 11">
            <a:extLst>
              <a:ext uri="{FF2B5EF4-FFF2-40B4-BE49-F238E27FC236}">
                <a16:creationId xmlns:a16="http://schemas.microsoft.com/office/drawing/2014/main" id="{4741AA6B-92E8-2C99-7E55-4DD1317F79C3}"/>
              </a:ext>
            </a:extLst>
          </p:cNvPr>
          <p:cNvSpPr/>
          <p:nvPr/>
        </p:nvSpPr>
        <p:spPr>
          <a:xfrm>
            <a:off x="1027715" y="8371935"/>
            <a:ext cx="5663826" cy="513908"/>
          </a:xfrm>
          <a:prstGeom prst="rect">
            <a:avLst/>
          </a:prstGeom>
          <a:noFill/>
        </p:spPr>
        <p:txBody>
          <a:bodyPr vert="horz" wrap="square" lIns="36000" tIns="72000" rIns="36000" bIns="36000" rtlCol="0" anchor="ctr">
            <a:noAutofit/>
          </a:bodyPr>
          <a:lstStyle/>
          <a:p>
            <a:pPr defTabSz="1371600">
              <a:lnSpc>
                <a:spcPct val="90000"/>
              </a:lnSpc>
            </a:pPr>
            <a:r>
              <a:rPr lang="pt-BR" sz="1600" spc="300" dirty="0">
                <a:latin typeface="Montserrat Light" charset="0"/>
              </a:rPr>
              <a:t>REGIÃ</a:t>
            </a:r>
            <a:r>
              <a:rPr lang="pt-BR" sz="1600" dirty="0">
                <a:latin typeface="Montserrat Light" charset="0"/>
              </a:rPr>
              <a:t>O</a:t>
            </a:r>
          </a:p>
          <a:p>
            <a:pPr defTabSz="1371600">
              <a:lnSpc>
                <a:spcPct val="90000"/>
              </a:lnSpc>
            </a:pPr>
            <a:r>
              <a:rPr lang="pt-BR" b="1" spc="100" dirty="0">
                <a:latin typeface="Montserrat Light" charset="0"/>
              </a:rPr>
              <a:t>ZONA CENTRAL, DE FELIZ PARA ALTO FELIZ</a:t>
            </a:r>
          </a:p>
        </p:txBody>
      </p:sp>
      <p:sp>
        <p:nvSpPr>
          <p:cNvPr id="48" name="Rectangle 12">
            <a:extLst>
              <a:ext uri="{FF2B5EF4-FFF2-40B4-BE49-F238E27FC236}">
                <a16:creationId xmlns:a16="http://schemas.microsoft.com/office/drawing/2014/main" id="{91169A2C-9EF5-4A8C-5AD9-FBD292C7A3A0}"/>
              </a:ext>
            </a:extLst>
          </p:cNvPr>
          <p:cNvSpPr/>
          <p:nvPr/>
        </p:nvSpPr>
        <p:spPr>
          <a:xfrm>
            <a:off x="1027715" y="9228782"/>
            <a:ext cx="5755323" cy="513909"/>
          </a:xfrm>
          <a:prstGeom prst="rect">
            <a:avLst/>
          </a:prstGeom>
          <a:noFill/>
        </p:spPr>
        <p:txBody>
          <a:bodyPr vert="horz" wrap="square" lIns="36000" tIns="72000" rIns="36000" bIns="36000" rtlCol="0" anchor="ctr">
            <a:noAutofit/>
          </a:bodyPr>
          <a:lstStyle/>
          <a:p>
            <a:pPr defTabSz="1371600">
              <a:lnSpc>
                <a:spcPct val="90000"/>
              </a:lnSpc>
            </a:pPr>
            <a:r>
              <a:rPr lang="pt-BR" sz="1600" spc="300" dirty="0">
                <a:latin typeface="Montserrat Light" charset="0"/>
              </a:rPr>
              <a:t>PRINCIPAIS MUNICÍPIOS</a:t>
            </a:r>
          </a:p>
          <a:p>
            <a:pPr defTabSz="1371600">
              <a:lnSpc>
                <a:spcPct val="90000"/>
              </a:lnSpc>
            </a:pPr>
            <a:r>
              <a:rPr lang="pt-BR" b="1" spc="100" dirty="0">
                <a:latin typeface="Montserrat Light" charset="0"/>
              </a:rPr>
              <a:t>FELIZ | ALTO FELIZ</a:t>
            </a:r>
          </a:p>
        </p:txBody>
      </p:sp>
      <p:sp>
        <p:nvSpPr>
          <p:cNvPr id="49" name="Rectangle 20">
            <a:extLst>
              <a:ext uri="{FF2B5EF4-FFF2-40B4-BE49-F238E27FC236}">
                <a16:creationId xmlns:a16="http://schemas.microsoft.com/office/drawing/2014/main" id="{13C32769-E9DF-CAC3-504E-3167E07D1AD2}"/>
              </a:ext>
            </a:extLst>
          </p:cNvPr>
          <p:cNvSpPr/>
          <p:nvPr/>
        </p:nvSpPr>
        <p:spPr>
          <a:xfrm>
            <a:off x="1027715" y="10085629"/>
            <a:ext cx="2817743" cy="494829"/>
          </a:xfrm>
          <a:prstGeom prst="rect">
            <a:avLst/>
          </a:prstGeom>
          <a:noFill/>
        </p:spPr>
        <p:txBody>
          <a:bodyPr vert="horz" wrap="square" lIns="36000" tIns="72000" rIns="36000" bIns="36000" rtlCol="0" anchor="ctr">
            <a:noAutofit/>
          </a:bodyPr>
          <a:lstStyle/>
          <a:p>
            <a:pPr defTabSz="1371600">
              <a:lnSpc>
                <a:spcPct val="90000"/>
              </a:lnSpc>
            </a:pPr>
            <a:r>
              <a:rPr lang="pt-BR" sz="1600" spc="300" dirty="0">
                <a:latin typeface="Montserrat Light" charset="0"/>
              </a:rPr>
              <a:t>VDM</a:t>
            </a:r>
          </a:p>
          <a:p>
            <a:pPr defTabSz="1371600">
              <a:lnSpc>
                <a:spcPct val="90000"/>
              </a:lnSpc>
            </a:pPr>
            <a:r>
              <a:rPr lang="pt-BR" b="1" spc="100" dirty="0">
                <a:latin typeface="Montserrat Light" charset="0"/>
              </a:rPr>
              <a:t>984</a:t>
            </a:r>
          </a:p>
        </p:txBody>
      </p:sp>
      <p:sp>
        <p:nvSpPr>
          <p:cNvPr id="50" name="Rectangle 35">
            <a:extLst>
              <a:ext uri="{FF2B5EF4-FFF2-40B4-BE49-F238E27FC236}">
                <a16:creationId xmlns:a16="http://schemas.microsoft.com/office/drawing/2014/main" id="{4098C590-4A80-A549-E462-30DCBDA595ED}"/>
              </a:ext>
            </a:extLst>
          </p:cNvPr>
          <p:cNvSpPr/>
          <p:nvPr/>
        </p:nvSpPr>
        <p:spPr>
          <a:xfrm>
            <a:off x="6667961" y="2904911"/>
            <a:ext cx="2967727" cy="368169"/>
          </a:xfrm>
          <a:prstGeom prst="rect">
            <a:avLst/>
          </a:prstGeom>
          <a:noFill/>
        </p:spPr>
        <p:txBody>
          <a:bodyPr vert="horz" wrap="none" lIns="36000" tIns="36000" rIns="36000" bIns="36000" rtlCol="0" anchor="ctr">
            <a:spAutoFit/>
          </a:bodyPr>
          <a:lstStyle/>
          <a:p>
            <a:pPr algn="ctr" defTabSz="1371600">
              <a:lnSpc>
                <a:spcPct val="120000"/>
              </a:lnSpc>
            </a:pPr>
            <a:r>
              <a:rPr lang="pt-BR" sz="1600" spc="300" dirty="0">
                <a:latin typeface="Montserrat Light" charset="0"/>
              </a:rPr>
              <a:t>DANO IDENTIFICADO</a:t>
            </a:r>
            <a:endParaRPr lang="pt-BR" b="1" spc="100" dirty="0">
              <a:highlight>
                <a:srgbClr val="FFFF00"/>
              </a:highlight>
              <a:latin typeface="Montserrat Light" charset="0"/>
            </a:endParaRPr>
          </a:p>
        </p:txBody>
      </p:sp>
      <p:sp>
        <p:nvSpPr>
          <p:cNvPr id="51" name="Retângulo 32">
            <a:extLst>
              <a:ext uri="{FF2B5EF4-FFF2-40B4-BE49-F238E27FC236}">
                <a16:creationId xmlns:a16="http://schemas.microsoft.com/office/drawing/2014/main" id="{DC4639C1-B184-379E-4964-CC900F5BAD18}"/>
              </a:ext>
            </a:extLst>
          </p:cNvPr>
          <p:cNvSpPr/>
          <p:nvPr/>
        </p:nvSpPr>
        <p:spPr>
          <a:xfrm>
            <a:off x="12805222" y="8371935"/>
            <a:ext cx="6848028" cy="284534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noAutofit/>
          </a:bodyPr>
          <a:lstStyle/>
          <a:p>
            <a:pPr defTabSz="1371600">
              <a:lnSpc>
                <a:spcPct val="90000"/>
              </a:lnSpc>
            </a:pPr>
            <a:r>
              <a:rPr lang="pt-BR" sz="1600" spc="300" dirty="0">
                <a:latin typeface="Montserrat Light" charset="0"/>
              </a:rPr>
              <a:t>COMENTÁRIOS </a:t>
            </a:r>
          </a:p>
          <a:p>
            <a:pPr marL="342900" indent="-342900" defTabSz="137160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spc="100" dirty="0">
                <a:latin typeface="Montserrat Light" charset="0"/>
              </a:rPr>
              <a:t>Reconstrução de </a:t>
            </a:r>
            <a:r>
              <a:rPr lang="pt-BR" sz="2000" spc="100" dirty="0" smtClean="0">
                <a:latin typeface="Montserrat Light" charset="0"/>
              </a:rPr>
              <a:t>pista e </a:t>
            </a:r>
            <a:r>
              <a:rPr lang="pt-BR" sz="2000" spc="100" dirty="0">
                <a:latin typeface="Montserrat Light" charset="0"/>
              </a:rPr>
              <a:t>bueiros</a:t>
            </a:r>
          </a:p>
        </p:txBody>
      </p:sp>
      <p:cxnSp>
        <p:nvCxnSpPr>
          <p:cNvPr id="52" name="Straight Connector 57">
            <a:extLst>
              <a:ext uri="{FF2B5EF4-FFF2-40B4-BE49-F238E27FC236}">
                <a16:creationId xmlns:a16="http://schemas.microsoft.com/office/drawing/2014/main" id="{533882E4-2C5A-2D6C-C4D0-AD8305570813}"/>
              </a:ext>
            </a:extLst>
          </p:cNvPr>
          <p:cNvCxnSpPr/>
          <p:nvPr/>
        </p:nvCxnSpPr>
        <p:spPr>
          <a:xfrm>
            <a:off x="6765419" y="8236144"/>
            <a:ext cx="0" cy="2340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8">
            <a:extLst>
              <a:ext uri="{FF2B5EF4-FFF2-40B4-BE49-F238E27FC236}">
                <a16:creationId xmlns:a16="http://schemas.microsoft.com/office/drawing/2014/main" id="{5EB05A8D-24B6-1A67-D1E6-69BDD44D37B5}"/>
              </a:ext>
            </a:extLst>
          </p:cNvPr>
          <p:cNvCxnSpPr/>
          <p:nvPr/>
        </p:nvCxnSpPr>
        <p:spPr>
          <a:xfrm>
            <a:off x="12652187" y="8236144"/>
            <a:ext cx="0" cy="2340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Agrupar 3">
            <a:extLst>
              <a:ext uri="{FF2B5EF4-FFF2-40B4-BE49-F238E27FC236}">
                <a16:creationId xmlns:a16="http://schemas.microsoft.com/office/drawing/2014/main" id="{575C0A97-E78C-49BD-8A70-80F7FA61BE01}"/>
              </a:ext>
            </a:extLst>
          </p:cNvPr>
          <p:cNvGrpSpPr/>
          <p:nvPr/>
        </p:nvGrpSpPr>
        <p:grpSpPr>
          <a:xfrm>
            <a:off x="4804309" y="3455522"/>
            <a:ext cx="1789754" cy="1668085"/>
            <a:chOff x="4305807" y="2613374"/>
            <a:chExt cx="1789754" cy="1668085"/>
          </a:xfrm>
        </p:grpSpPr>
        <p:sp>
          <p:nvSpPr>
            <p:cNvPr id="62" name="Retângulo 45">
              <a:extLst>
                <a:ext uri="{FF2B5EF4-FFF2-40B4-BE49-F238E27FC236}">
                  <a16:creationId xmlns:a16="http://schemas.microsoft.com/office/drawing/2014/main" id="{1A906116-682D-2CD6-D6DD-2D2032DF6CC8}"/>
                </a:ext>
              </a:extLst>
            </p:cNvPr>
            <p:cNvSpPr/>
            <p:nvPr/>
          </p:nvSpPr>
          <p:spPr>
            <a:xfrm>
              <a:off x="4305807" y="2633730"/>
              <a:ext cx="1789754" cy="1647729"/>
            </a:xfrm>
            <a:prstGeom prst="rect">
              <a:avLst/>
            </a:prstGeom>
            <a:solidFill>
              <a:srgbClr val="E6E6E6"/>
            </a:solidFill>
            <a:ln>
              <a:solidFill>
                <a:schemeClr val="tx1"/>
              </a:solidFill>
              <a:prstDash val="dash"/>
            </a:ln>
          </p:spPr>
          <p:txBody>
            <a:bodyPr vert="horz" wrap="square" lIns="36000" tIns="36000" rIns="36000" bIns="36000" rtlCol="0" anchor="ctr">
              <a:noAutofit/>
            </a:bodyPr>
            <a:lstStyle/>
            <a:p>
              <a:pPr algn="l" defTabSz="1371600">
                <a:lnSpc>
                  <a:spcPct val="120000"/>
                </a:lnSpc>
              </a:pPr>
              <a:endParaRPr lang="pt-BR" sz="2000" spc="100">
                <a:latin typeface="Arial Nova Cond" panose="020B0506020202020204" pitchFamily="34" charset="0"/>
              </a:endParaRPr>
            </a:p>
          </p:txBody>
        </p:sp>
        <p:pic>
          <p:nvPicPr>
            <p:cNvPr id="63" name="Imagem 12" descr="Uma imagem contendo Ícone&#10;&#10;Descrição gerada automaticamente">
              <a:extLst>
                <a:ext uri="{FF2B5EF4-FFF2-40B4-BE49-F238E27FC236}">
                  <a16:creationId xmlns:a16="http://schemas.microsoft.com/office/drawing/2014/main" id="{609D0FED-76C5-F6DB-FB73-B07DFD7125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alphaModFix/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54" b="93649" l="9986" r="89986">
                          <a14:foregroundMark x1="48727" y1="8981" x2="48727" y2="8981"/>
                          <a14:foregroundMark x1="49099" y1="93649" x2="49099" y2="93649"/>
                          <a14:foregroundMark x1="46180" y1="4854" x2="46180" y2="4854"/>
                        </a14:backgroundRemoval>
                      </a14:imgEffect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-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" r="18518"/>
            <a:stretch/>
          </p:blipFill>
          <p:spPr>
            <a:xfrm>
              <a:off x="4336718" y="2613374"/>
              <a:ext cx="1734274" cy="1658460"/>
            </a:xfrm>
            <a:prstGeom prst="rect">
              <a:avLst/>
            </a:prstGeom>
            <a:noFill/>
          </p:spPr>
        </p:pic>
        <p:sp>
          <p:nvSpPr>
            <p:cNvPr id="64" name="Retângulo 47">
              <a:extLst>
                <a:ext uri="{FF2B5EF4-FFF2-40B4-BE49-F238E27FC236}">
                  <a16:creationId xmlns:a16="http://schemas.microsoft.com/office/drawing/2014/main" id="{6C8ADDA6-F9AD-6963-6339-57F65955CE83}"/>
                </a:ext>
              </a:extLst>
            </p:cNvPr>
            <p:cNvSpPr/>
            <p:nvPr/>
          </p:nvSpPr>
          <p:spPr>
            <a:xfrm>
              <a:off x="5408904" y="3257205"/>
              <a:ext cx="219075" cy="15957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vert="horz" wrap="square" lIns="36000" tIns="36000" rIns="36000" bIns="36000" rtlCol="0" anchor="ctr">
              <a:noAutofit/>
            </a:bodyPr>
            <a:lstStyle/>
            <a:p>
              <a:pPr algn="l" defTabSz="1371600">
                <a:lnSpc>
                  <a:spcPct val="120000"/>
                </a:lnSpc>
              </a:pPr>
              <a:endParaRPr lang="pt-BR" sz="2000" spc="100">
                <a:latin typeface="Arial Nova Cond" panose="020B0506020202020204" pitchFamily="34" charset="0"/>
              </a:endParaRPr>
            </a:p>
          </p:txBody>
        </p:sp>
      </p:grpSp>
      <p:sp>
        <p:nvSpPr>
          <p:cNvPr id="65" name="Retângulo 34">
            <a:extLst>
              <a:ext uri="{FF2B5EF4-FFF2-40B4-BE49-F238E27FC236}">
                <a16:creationId xmlns:a16="http://schemas.microsoft.com/office/drawing/2014/main" id="{06E974A6-2E12-731D-E156-5D8E46299E44}"/>
              </a:ext>
            </a:extLst>
          </p:cNvPr>
          <p:cNvSpPr/>
          <p:nvPr/>
        </p:nvSpPr>
        <p:spPr>
          <a:xfrm>
            <a:off x="3975931" y="7446173"/>
            <a:ext cx="1436734" cy="6799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36000" rIns="36000" bIns="36000" rtlCol="0" anchor="ctr">
            <a:noAutofit/>
          </a:bodyPr>
          <a:lstStyle/>
          <a:p>
            <a:pPr algn="l" defTabSz="1371600">
              <a:lnSpc>
                <a:spcPct val="120000"/>
              </a:lnSpc>
            </a:pPr>
            <a:endParaRPr lang="pt-BR" sz="2000" spc="100">
              <a:solidFill>
                <a:schemeClr val="bg2"/>
              </a:solidFill>
              <a:latin typeface="Arial Nova Cond" panose="020B0506020202020204" pitchFamily="34" charset="0"/>
            </a:endParaRPr>
          </a:p>
        </p:txBody>
      </p:sp>
      <p:sp>
        <p:nvSpPr>
          <p:cNvPr id="66" name="Retângulo 34">
            <a:extLst>
              <a:ext uri="{FF2B5EF4-FFF2-40B4-BE49-F238E27FC236}">
                <a16:creationId xmlns:a16="http://schemas.microsoft.com/office/drawing/2014/main" id="{06E974A6-2E12-731D-E156-5D8E46299E44}"/>
              </a:ext>
            </a:extLst>
          </p:cNvPr>
          <p:cNvSpPr/>
          <p:nvPr/>
        </p:nvSpPr>
        <p:spPr>
          <a:xfrm>
            <a:off x="1060450" y="7483475"/>
            <a:ext cx="1436734" cy="6799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36000" rIns="36000" bIns="36000" rtlCol="0" anchor="ctr">
            <a:noAutofit/>
          </a:bodyPr>
          <a:lstStyle/>
          <a:p>
            <a:pPr algn="l" defTabSz="1371600">
              <a:lnSpc>
                <a:spcPct val="120000"/>
              </a:lnSpc>
            </a:pPr>
            <a:endParaRPr lang="pt-BR" sz="2000" spc="100">
              <a:solidFill>
                <a:schemeClr val="bg2"/>
              </a:solidFill>
              <a:latin typeface="Arial Nova Cond" panose="020B0506020202020204" pitchFamily="34" charset="0"/>
            </a:endParaRPr>
          </a:p>
        </p:txBody>
      </p:sp>
      <p:grpSp>
        <p:nvGrpSpPr>
          <p:cNvPr id="67" name="Group 8">
            <a:extLst>
              <a:ext uri="{FF2B5EF4-FFF2-40B4-BE49-F238E27FC236}">
                <a16:creationId xmlns:a16="http://schemas.microsoft.com/office/drawing/2014/main" id="{C24BC705-1751-9C8E-D7B3-C147D34D3504}"/>
              </a:ext>
            </a:extLst>
          </p:cNvPr>
          <p:cNvGrpSpPr/>
          <p:nvPr/>
        </p:nvGrpSpPr>
        <p:grpSpPr>
          <a:xfrm>
            <a:off x="1108397" y="7859674"/>
            <a:ext cx="946831" cy="238902"/>
            <a:chOff x="11840758" y="9420841"/>
            <a:chExt cx="946831" cy="238902"/>
          </a:xfrm>
        </p:grpSpPr>
        <p:sp>
          <p:nvSpPr>
            <p:cNvPr id="68" name="Título 14">
              <a:extLst>
                <a:ext uri="{FF2B5EF4-FFF2-40B4-BE49-F238E27FC236}">
                  <a16:creationId xmlns:a16="http://schemas.microsoft.com/office/drawing/2014/main" id="{35F9118C-AAC6-0CA4-E57B-64D4E37BCDE0}"/>
                </a:ext>
              </a:extLst>
            </p:cNvPr>
            <p:cNvSpPr txBox="1">
              <a:spLocks/>
            </p:cNvSpPr>
            <p:nvPr/>
          </p:nvSpPr>
          <p:spPr>
            <a:xfrm>
              <a:off x="12150629" y="9420841"/>
              <a:ext cx="636960" cy="238902"/>
            </a:xfrm>
            <a:prstGeom prst="rect">
              <a:avLst/>
            </a:prstGeom>
          </p:spPr>
          <p:txBody>
            <a:bodyPr vert="horz" wrap="none" lIns="36000" tIns="36000" rIns="36000" bIns="36000" rtlCol="0" anchor="ctr">
              <a:spAutoFit/>
            </a:bodyPr>
            <a:lstStyle>
              <a:lvl1pPr algn="l" defTabSz="13716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pt-BR" sz="4000" kern="1200" spc="1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 Cond" panose="020B0506020202020204" pitchFamily="34" charset="0"/>
                  <a:ea typeface="+mj-ea"/>
                  <a:cs typeface="+mj-cs"/>
                </a:defRPr>
              </a:lvl1pPr>
              <a:lvl2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2pPr>
              <a:lvl3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3pPr>
              <a:lvl4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4pPr>
              <a:lvl5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5pPr>
              <a:lvl6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6pPr>
              <a:lvl7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7pPr>
              <a:lvl8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8pPr>
              <a:lvl9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9pPr>
            </a:lstStyle>
            <a:p>
              <a:r>
                <a:rPr lang="pt-BR" sz="1200" dirty="0">
                  <a:solidFill>
                    <a:schemeClr val="tx1"/>
                  </a:solidFill>
                  <a:latin typeface="Montserrat Light" charset="0"/>
                </a:rPr>
                <a:t>TOTAL</a:t>
              </a:r>
            </a:p>
          </p:txBody>
        </p:sp>
        <p:sp>
          <p:nvSpPr>
            <p:cNvPr id="69" name="Elipse 37">
              <a:extLst>
                <a:ext uri="{FF2B5EF4-FFF2-40B4-BE49-F238E27FC236}">
                  <a16:creationId xmlns:a16="http://schemas.microsoft.com/office/drawing/2014/main" id="{659025F0-1A85-20CF-6EDF-8DAEB318BF10}"/>
                </a:ext>
              </a:extLst>
            </p:cNvPr>
            <p:cNvSpPr/>
            <p:nvPr/>
          </p:nvSpPr>
          <p:spPr>
            <a:xfrm>
              <a:off x="11840758" y="9432291"/>
              <a:ext cx="216000" cy="216000"/>
            </a:xfrm>
            <a:prstGeom prst="ellipse">
              <a:avLst/>
            </a:prstGeom>
            <a:solidFill>
              <a:schemeClr val="accent3"/>
            </a:solidFill>
          </p:spPr>
          <p:txBody>
            <a:bodyPr vert="horz" wrap="square" lIns="36000" tIns="36000" rIns="36000" bIns="36000" rtlCol="0" anchor="ctr">
              <a:spAutoFit/>
            </a:bodyPr>
            <a:lstStyle/>
            <a:p>
              <a:pPr algn="l" defTabSz="1371600">
                <a:lnSpc>
                  <a:spcPct val="120000"/>
                </a:lnSpc>
              </a:pPr>
              <a:endParaRPr lang="pt-BR" sz="2000" spc="100">
                <a:solidFill>
                  <a:schemeClr val="bg2"/>
                </a:solidFill>
                <a:latin typeface="Arial Nova Cond" panose="020B0506020202020204" pitchFamily="34" charset="0"/>
              </a:endParaRPr>
            </a:p>
          </p:txBody>
        </p:sp>
      </p:grpSp>
      <p:grpSp>
        <p:nvGrpSpPr>
          <p:cNvPr id="70" name="Group 13">
            <a:extLst>
              <a:ext uri="{FF2B5EF4-FFF2-40B4-BE49-F238E27FC236}">
                <a16:creationId xmlns:a16="http://schemas.microsoft.com/office/drawing/2014/main" id="{FE0F7A8C-3C30-C55B-CEA7-02922C6AB3BC}"/>
              </a:ext>
            </a:extLst>
          </p:cNvPr>
          <p:cNvGrpSpPr/>
          <p:nvPr/>
        </p:nvGrpSpPr>
        <p:grpSpPr>
          <a:xfrm>
            <a:off x="1108397" y="7577933"/>
            <a:ext cx="1160481" cy="238902"/>
            <a:chOff x="10259951" y="9420841"/>
            <a:chExt cx="1160481" cy="238902"/>
          </a:xfrm>
        </p:grpSpPr>
        <p:sp>
          <p:nvSpPr>
            <p:cNvPr id="71" name="Elipse 35">
              <a:extLst>
                <a:ext uri="{FF2B5EF4-FFF2-40B4-BE49-F238E27FC236}">
                  <a16:creationId xmlns:a16="http://schemas.microsoft.com/office/drawing/2014/main" id="{2B9FF534-239B-1F7C-C9F2-F164CD5A151F}"/>
                </a:ext>
              </a:extLst>
            </p:cNvPr>
            <p:cNvSpPr/>
            <p:nvPr/>
          </p:nvSpPr>
          <p:spPr>
            <a:xfrm>
              <a:off x="10259951" y="9432291"/>
              <a:ext cx="216000" cy="216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vert="horz" wrap="square" lIns="36000" tIns="36000" rIns="36000" bIns="36000" rtlCol="0" anchor="ctr">
              <a:spAutoFit/>
            </a:bodyPr>
            <a:lstStyle/>
            <a:p>
              <a:pPr algn="l" defTabSz="1371600">
                <a:lnSpc>
                  <a:spcPct val="120000"/>
                </a:lnSpc>
              </a:pPr>
              <a:endParaRPr lang="pt-BR" sz="2000" spc="100">
                <a:solidFill>
                  <a:schemeClr val="bg2"/>
                </a:solidFill>
                <a:latin typeface="Arial Nova Cond" panose="020B0506020202020204" pitchFamily="34" charset="0"/>
              </a:endParaRPr>
            </a:p>
          </p:txBody>
        </p:sp>
        <p:sp>
          <p:nvSpPr>
            <p:cNvPr id="72" name="Título 14">
              <a:extLst>
                <a:ext uri="{FF2B5EF4-FFF2-40B4-BE49-F238E27FC236}">
                  <a16:creationId xmlns:a16="http://schemas.microsoft.com/office/drawing/2014/main" id="{E66D416A-4D8B-19EE-1CD1-AA89E55E044B}"/>
                </a:ext>
              </a:extLst>
            </p:cNvPr>
            <p:cNvSpPr txBox="1">
              <a:spLocks/>
            </p:cNvSpPr>
            <p:nvPr/>
          </p:nvSpPr>
          <p:spPr>
            <a:xfrm>
              <a:off x="10573478" y="9420841"/>
              <a:ext cx="846954" cy="238902"/>
            </a:xfrm>
            <a:prstGeom prst="rect">
              <a:avLst/>
            </a:prstGeom>
          </p:spPr>
          <p:txBody>
            <a:bodyPr vert="horz" wrap="none" lIns="36000" tIns="36000" rIns="36000" bIns="36000" rtlCol="0" anchor="ctr">
              <a:spAutoFit/>
            </a:bodyPr>
            <a:lstStyle>
              <a:lvl1pPr algn="l" defTabSz="13716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pt-BR" sz="4000" kern="1200" spc="1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 Cond" panose="020B0506020202020204" pitchFamily="34" charset="0"/>
                  <a:ea typeface="+mj-ea"/>
                  <a:cs typeface="+mj-cs"/>
                </a:defRPr>
              </a:lvl1pPr>
              <a:lvl2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2pPr>
              <a:lvl3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3pPr>
              <a:lvl4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4pPr>
              <a:lvl5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5pPr>
              <a:lvl6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6pPr>
              <a:lvl7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7pPr>
              <a:lvl8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8pPr>
              <a:lvl9pPr eaLnBrk="1" hangingPunct="1">
                <a:defRPr lang="pt-BR" sz="6000" kern="1200" spc="100" dirty="0">
                  <a:solidFill>
                    <a:schemeClr val="bg1"/>
                  </a:solidFill>
                  <a:latin typeface="Arial Nova Light" panose="020B0304020202020204" pitchFamily="34" charset="0"/>
                  <a:ea typeface="+mj-ea"/>
                  <a:cs typeface="+mj-cs"/>
                </a:defRPr>
              </a:lvl9pPr>
            </a:lstStyle>
            <a:p>
              <a:r>
                <a:rPr lang="pt-BR" sz="1200" dirty="0">
                  <a:solidFill>
                    <a:schemeClr val="tx1"/>
                  </a:solidFill>
                  <a:latin typeface="Montserrat Light" charset="0"/>
                </a:rPr>
                <a:t>PARCIAL</a:t>
              </a:r>
            </a:p>
          </p:txBody>
        </p:sp>
      </p:grpSp>
      <p:sp>
        <p:nvSpPr>
          <p:cNvPr id="73" name="Elipse 37">
            <a:extLst>
              <a:ext uri="{FF2B5EF4-FFF2-40B4-BE49-F238E27FC236}">
                <a16:creationId xmlns:a16="http://schemas.microsoft.com/office/drawing/2014/main" id="{659025F0-1A85-20CF-6EDF-8DAEB318BF10}"/>
              </a:ext>
            </a:extLst>
          </p:cNvPr>
          <p:cNvSpPr/>
          <p:nvPr/>
        </p:nvSpPr>
        <p:spPr>
          <a:xfrm>
            <a:off x="3931662" y="3452021"/>
            <a:ext cx="216000" cy="216000"/>
          </a:xfrm>
          <a:prstGeom prst="ellipse">
            <a:avLst/>
          </a:prstGeom>
          <a:solidFill>
            <a:schemeClr val="accent3"/>
          </a:solidFill>
        </p:spPr>
        <p:txBody>
          <a:bodyPr vert="horz" wrap="square" lIns="36000" tIns="36000" rIns="36000" bIns="36000" rtlCol="0" anchor="ctr">
            <a:spAutoFit/>
          </a:bodyPr>
          <a:lstStyle/>
          <a:p>
            <a:pPr algn="l" defTabSz="1371600">
              <a:lnSpc>
                <a:spcPct val="120000"/>
              </a:lnSpc>
            </a:pPr>
            <a:endParaRPr lang="pt-BR" sz="2000" spc="100">
              <a:solidFill>
                <a:schemeClr val="bg2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21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1555</TotalTime>
  <Words>1877</Words>
  <Application>Microsoft Office PowerPoint</Application>
  <PresentationFormat>Personalizar</PresentationFormat>
  <Paragraphs>730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27</vt:i4>
      </vt:variant>
    </vt:vector>
  </HeadingPairs>
  <TitlesOfParts>
    <vt:vector size="39" baseType="lpstr">
      <vt:lpstr>Arial</vt:lpstr>
      <vt:lpstr>Times New Roman</vt:lpstr>
      <vt:lpstr>Montserrat ExtraBold</vt:lpstr>
      <vt:lpstr>Montserrat Light</vt:lpstr>
      <vt:lpstr>Wingdings</vt:lpstr>
      <vt:lpstr>Calibri</vt:lpstr>
      <vt:lpstr>Verdana</vt:lpstr>
      <vt:lpstr>Tahoma</vt:lpstr>
      <vt:lpstr>Arial Nova Cond</vt:lpstr>
      <vt:lpstr>Montserrat Medium</vt:lpstr>
      <vt:lpstr>Office Theme</vt:lpstr>
      <vt:lpstr>1_Office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Elemento Grafico</dc:title>
  <dc:creator>Eudes Lopes Borges Filho</dc:creator>
  <cp:keywords>DAFh5JgrCf0,BAFQy2ueFw0</cp:keywords>
  <cp:lastModifiedBy>Lia Rech</cp:lastModifiedBy>
  <cp:revision>114</cp:revision>
  <dcterms:created xsi:type="dcterms:W3CDTF">2023-05-31T22:08:46Z</dcterms:created>
  <dcterms:modified xsi:type="dcterms:W3CDTF">2024-08-22T20:22:21Z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2023-05-31T00:00:00Z</vt:filetime>
  </property>
  <property fmtid="{D5CDD505-2E9C-101B-9397-08002B2CF9AE}" pid="3" name="Creator">
    <vt:lpwstr>Canva</vt:lpwstr>
  </property>
  <property fmtid="{D5CDD505-2E9C-101B-9397-08002B2CF9AE}" pid="4" name="LastSaved">
    <vt:filetime>2023-05-31T00:00:00Z</vt:filetime>
  </property>
</Properties>
</file>